
<file path=[Content_Types].xml><?xml version="1.0" encoding="utf-8"?>
<Types xmlns="http://schemas.openxmlformats.org/package/2006/content-types">
  <Default ContentType="application/x-fontdata" Extension="fntdata"/>
  <Default ContentType="image/jpeg" Extension="jpeg"/>
  <Default ContentType="audio/mpeg" Extension="mp3"/>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x="7556500" cy="10693400"/>
  <p:notesSz cx="6858000" cy="9144000"/>
  <p:embeddedFontLst>
    <p:embeddedFont>
      <p:font typeface="Andika" charset="1" panose="02000000000000000000"/>
      <p:regular r:id="rId22"/>
    </p:embeddedFont>
    <p:embeddedFont>
      <p:font typeface="Open Sans Bold" charset="1" panose="020B0806030504020204"/>
      <p:regular r:id="rId23"/>
    </p:embeddedFont>
    <p:embeddedFont>
      <p:font typeface="Open Sans" charset="1" panose="020B0606030504020204"/>
      <p:regular r:id="rId24"/>
    </p:embeddedFont>
    <p:embeddedFont>
      <p:font typeface="More Sugar" charset="1" panose="0000000000000000000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102.jpeg" Type="http://schemas.openxmlformats.org/officeDocument/2006/relationships/image"/><Relationship Id="rId7" Target="../media/aADrzEuHGnY.mp3" Type="http://schemas.microsoft.com/office/2007/relationships/media"/><Relationship Id="rId8" Target="../media/aADrzEuHGnY.mp3" Type="http://schemas.openxmlformats.org/officeDocument/2006/relationships/audio"/></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9.png" Type="http://schemas.openxmlformats.org/officeDocument/2006/relationships/image"/><Relationship Id="rId11" Target="../media/image80.svg" Type="http://schemas.openxmlformats.org/officeDocument/2006/relationships/image"/><Relationship Id="rId12" Target="../media/image81.png" Type="http://schemas.openxmlformats.org/officeDocument/2006/relationships/image"/><Relationship Id="rId13" Target="../media/image82.svg" Type="http://schemas.openxmlformats.org/officeDocument/2006/relationships/image"/><Relationship Id="rId14" Target="../media/image83.png" Type="http://schemas.openxmlformats.org/officeDocument/2006/relationships/image"/><Relationship Id="rId15" Target="../media/image84.svg" Type="http://schemas.openxmlformats.org/officeDocument/2006/relationships/image"/><Relationship Id="rId2" Target="../media/image71.png" Type="http://schemas.openxmlformats.org/officeDocument/2006/relationships/image"/><Relationship Id="rId3" Target="../media/image72.svg" Type="http://schemas.openxmlformats.org/officeDocument/2006/relationships/image"/><Relationship Id="rId4" Target="../media/image73.png" Type="http://schemas.openxmlformats.org/officeDocument/2006/relationships/image"/><Relationship Id="rId5" Target="../media/image74.svg" Type="http://schemas.openxmlformats.org/officeDocument/2006/relationships/image"/><Relationship Id="rId6" Target="../media/image75.png" Type="http://schemas.openxmlformats.org/officeDocument/2006/relationships/image"/><Relationship Id="rId7" Target="../media/image76.svg" Type="http://schemas.openxmlformats.org/officeDocument/2006/relationships/image"/><Relationship Id="rId8" Target="../media/image77.png" Type="http://schemas.openxmlformats.org/officeDocument/2006/relationships/image"/><Relationship Id="rId9" Target="../media/image78.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5.png" Type="http://schemas.openxmlformats.org/officeDocument/2006/relationships/image"/><Relationship Id="rId3" Target="../media/image86.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7.png" Type="http://schemas.openxmlformats.org/officeDocument/2006/relationships/image"/><Relationship Id="rId3" Target="../media/image88.png" Type="http://schemas.openxmlformats.org/officeDocument/2006/relationships/image"/><Relationship Id="rId4" Target="../media/image89.svg" Type="http://schemas.openxmlformats.org/officeDocument/2006/relationships/image"/><Relationship Id="rId5" Target="../media/image90.png" Type="http://schemas.openxmlformats.org/officeDocument/2006/relationships/image"/><Relationship Id="rId6" Target="../media/image91.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4.svg" Type="http://schemas.openxmlformats.org/officeDocument/2006/relationships/image"/><Relationship Id="rId4" Target="../media/image92.png" Type="http://schemas.openxmlformats.org/officeDocument/2006/relationships/image"/><Relationship Id="rId5" Target="../media/image93.svg" Type="http://schemas.openxmlformats.org/officeDocument/2006/relationships/image"/><Relationship Id="rId6" Target="../media/image94.png" Type="http://schemas.openxmlformats.org/officeDocument/2006/relationships/image"/><Relationship Id="rId7" Target="../media/image95.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6.png" Type="http://schemas.openxmlformats.org/officeDocument/2006/relationships/image"/><Relationship Id="rId3" Target="../media/image97.png" Type="http://schemas.openxmlformats.org/officeDocument/2006/relationships/image"/><Relationship Id="rId4" Target="../media/image98.png" Type="http://schemas.openxmlformats.org/officeDocument/2006/relationships/image"/><Relationship Id="rId5" Target="../media/image99.png" Type="http://schemas.openxmlformats.org/officeDocument/2006/relationships/image"/><Relationship Id="rId6" Target="../media/image100.png" Type="http://schemas.openxmlformats.org/officeDocument/2006/relationships/image"/><Relationship Id="rId7" Target="../media/image10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3.png" Type="http://schemas.openxmlformats.org/officeDocument/2006/relationships/image"/><Relationship Id="rId11" Target="../media/image14.svg" Type="http://schemas.openxmlformats.org/officeDocument/2006/relationships/image"/><Relationship Id="rId12" Target="../media/image15.png" Type="http://schemas.openxmlformats.org/officeDocument/2006/relationships/image"/><Relationship Id="rId13" Target="../media/image16.svg" Type="http://schemas.openxmlformats.org/officeDocument/2006/relationships/image"/><Relationship Id="rId14" Target="../media/image17.png" Type="http://schemas.openxmlformats.org/officeDocument/2006/relationships/image"/><Relationship Id="rId15" Target="../media/image18.svg" Type="http://schemas.openxmlformats.org/officeDocument/2006/relationships/image"/><Relationship Id="rId16" Target="../media/image19.png" Type="http://schemas.openxmlformats.org/officeDocument/2006/relationships/image"/><Relationship Id="rId17" Target="../media/image20.svg" Type="http://schemas.openxmlformats.org/officeDocument/2006/relationships/image"/><Relationship Id="rId18" Target="../media/image21.png" Type="http://schemas.openxmlformats.org/officeDocument/2006/relationships/image"/><Relationship Id="rId19" Target="../media/image22.svg" Type="http://schemas.openxmlformats.org/officeDocument/2006/relationships/image"/><Relationship Id="rId2" Target="../media/image5.png" Type="http://schemas.openxmlformats.org/officeDocument/2006/relationships/image"/><Relationship Id="rId20" Target="../media/image23.png" Type="http://schemas.openxmlformats.org/officeDocument/2006/relationships/image"/><Relationship Id="rId21" Target="../media/image24.svg" Type="http://schemas.openxmlformats.org/officeDocument/2006/relationships/image"/><Relationship Id="rId22" Target="../media/image25.png" Type="http://schemas.openxmlformats.org/officeDocument/2006/relationships/image"/><Relationship Id="rId23" Target="../media/image26.svg" Type="http://schemas.openxmlformats.org/officeDocument/2006/relationships/image"/><Relationship Id="rId24" Target="../media/image27.png" Type="http://schemas.openxmlformats.org/officeDocument/2006/relationships/image"/><Relationship Id="rId25" Target="../media/image28.svg" Type="http://schemas.openxmlformats.org/officeDocument/2006/relationships/image"/><Relationship Id="rId26" Target="../media/image29.png" Type="http://schemas.openxmlformats.org/officeDocument/2006/relationships/image"/><Relationship Id="rId27" Target="../media/image30.sv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32.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35.png" Type="http://schemas.openxmlformats.org/officeDocument/2006/relationships/image"/><Relationship Id="rId7" Target="../media/image36.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5.png" Type="http://schemas.openxmlformats.org/officeDocument/2006/relationships/image"/><Relationship Id="rId11" Target="../media/image46.svg" Type="http://schemas.openxmlformats.org/officeDocument/2006/relationships/image"/><Relationship Id="rId12" Target="../media/image47.png" Type="http://schemas.openxmlformats.org/officeDocument/2006/relationships/image"/><Relationship Id="rId13" Target="../media/image48.svg" Type="http://schemas.openxmlformats.org/officeDocument/2006/relationships/image"/><Relationship Id="rId14" Target="../media/image49.png" Type="http://schemas.openxmlformats.org/officeDocument/2006/relationships/image"/><Relationship Id="rId15" Target="../media/image50.svg" Type="http://schemas.openxmlformats.org/officeDocument/2006/relationships/image"/><Relationship Id="rId16" Target="../media/image51.jpeg" Type="http://schemas.openxmlformats.org/officeDocument/2006/relationships/image"/><Relationship Id="rId2" Target="../media/image37.png" Type="http://schemas.openxmlformats.org/officeDocument/2006/relationships/image"/><Relationship Id="rId3" Target="../media/image38.svg" Type="http://schemas.openxmlformats.org/officeDocument/2006/relationships/image"/><Relationship Id="rId4" Target="../media/image39.png" Type="http://schemas.openxmlformats.org/officeDocument/2006/relationships/image"/><Relationship Id="rId5" Target="../media/image40.svg" Type="http://schemas.openxmlformats.org/officeDocument/2006/relationships/image"/><Relationship Id="rId6" Target="../media/image41.png" Type="http://schemas.openxmlformats.org/officeDocument/2006/relationships/image"/><Relationship Id="rId7" Target="../media/image42.svg" Type="http://schemas.openxmlformats.org/officeDocument/2006/relationships/image"/><Relationship Id="rId8" Target="../media/image43.png" Type="http://schemas.openxmlformats.org/officeDocument/2006/relationships/image"/><Relationship Id="rId9" Target="../media/image44.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2.png" Type="http://schemas.openxmlformats.org/officeDocument/2006/relationships/image"/><Relationship Id="rId3" Target="../media/image53.svg" Type="http://schemas.openxmlformats.org/officeDocument/2006/relationships/image"/><Relationship Id="rId4" Target="../media/image54.png" Type="http://schemas.openxmlformats.org/officeDocument/2006/relationships/image"/><Relationship Id="rId5" Target="../media/image55.svg" Type="http://schemas.openxmlformats.org/officeDocument/2006/relationships/image"/><Relationship Id="rId6" Target="../media/image56.png" Type="http://schemas.openxmlformats.org/officeDocument/2006/relationships/image"/><Relationship Id="rId7" Target="../media/image57.png" Type="http://schemas.openxmlformats.org/officeDocument/2006/relationships/image"/><Relationship Id="rId8" Target="../media/image58.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4.svg" Type="http://schemas.openxmlformats.org/officeDocument/2006/relationships/image"/><Relationship Id="rId2" Target="../media/image52.png" Type="http://schemas.openxmlformats.org/officeDocument/2006/relationships/image"/><Relationship Id="rId3" Target="../media/image53.svg" Type="http://schemas.openxmlformats.org/officeDocument/2006/relationships/image"/><Relationship Id="rId4" Target="../media/image56.png" Type="http://schemas.openxmlformats.org/officeDocument/2006/relationships/image"/><Relationship Id="rId5" Target="../media/image59.png" Type="http://schemas.openxmlformats.org/officeDocument/2006/relationships/image"/><Relationship Id="rId6" Target="../media/image60.svg" Type="http://schemas.openxmlformats.org/officeDocument/2006/relationships/image"/><Relationship Id="rId7" Target="../media/image61.png" Type="http://schemas.openxmlformats.org/officeDocument/2006/relationships/image"/><Relationship Id="rId8" Target="../media/image62.svg" Type="http://schemas.openxmlformats.org/officeDocument/2006/relationships/image"/><Relationship Id="rId9" Target="../media/image63.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 Id="rId4" Target="../media/image67.png" Type="http://schemas.openxmlformats.org/officeDocument/2006/relationships/image"/><Relationship Id="rId5" Target="../media/image68.svg" Type="http://schemas.openxmlformats.org/officeDocument/2006/relationships/image"/><Relationship Id="rId6" Target="../media/image69.png" Type="http://schemas.openxmlformats.org/officeDocument/2006/relationships/image"/><Relationship Id="rId7" Target="../media/image70.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59627" y="1014282"/>
            <a:ext cx="5640747" cy="8164571"/>
            <a:chOff x="0" y="0"/>
            <a:chExt cx="2021516" cy="2925998"/>
          </a:xfrm>
        </p:grpSpPr>
        <p:sp>
          <p:nvSpPr>
            <p:cNvPr name="Freeform 3" id="3"/>
            <p:cNvSpPr/>
            <p:nvPr/>
          </p:nvSpPr>
          <p:spPr>
            <a:xfrm flipH="false" flipV="false" rot="0">
              <a:off x="0" y="0"/>
              <a:ext cx="2021516" cy="2925998"/>
            </a:xfrm>
            <a:custGeom>
              <a:avLst/>
              <a:gdLst/>
              <a:ahLst/>
              <a:cxnLst/>
              <a:rect r="r" b="b" t="t" l="l"/>
              <a:pathLst>
                <a:path h="2925998" w="2021516">
                  <a:moveTo>
                    <a:pt x="50782" y="0"/>
                  </a:moveTo>
                  <a:lnTo>
                    <a:pt x="1970734" y="0"/>
                  </a:lnTo>
                  <a:cubicBezTo>
                    <a:pt x="1998780" y="0"/>
                    <a:pt x="2021516" y="22736"/>
                    <a:pt x="2021516" y="50782"/>
                  </a:cubicBezTo>
                  <a:lnTo>
                    <a:pt x="2021516" y="2875215"/>
                  </a:lnTo>
                  <a:cubicBezTo>
                    <a:pt x="2021516" y="2903262"/>
                    <a:pt x="1998780" y="2925998"/>
                    <a:pt x="1970734" y="2925998"/>
                  </a:cubicBezTo>
                  <a:lnTo>
                    <a:pt x="50782" y="2925998"/>
                  </a:lnTo>
                  <a:cubicBezTo>
                    <a:pt x="22736" y="2925998"/>
                    <a:pt x="0" y="2903262"/>
                    <a:pt x="0" y="2875215"/>
                  </a:cubicBezTo>
                  <a:lnTo>
                    <a:pt x="0" y="50782"/>
                  </a:lnTo>
                  <a:cubicBezTo>
                    <a:pt x="0" y="22736"/>
                    <a:pt x="22736" y="0"/>
                    <a:pt x="50782" y="0"/>
                  </a:cubicBezTo>
                  <a:close/>
                </a:path>
              </a:pathLst>
            </a:custGeom>
            <a:solidFill>
              <a:srgbClr val="FEED00"/>
            </a:solidFill>
          </p:spPr>
        </p:sp>
        <p:sp>
          <p:nvSpPr>
            <p:cNvPr name="TextBox 4" id="4"/>
            <p:cNvSpPr txBox="true"/>
            <p:nvPr/>
          </p:nvSpPr>
          <p:spPr>
            <a:xfrm>
              <a:off x="0" y="-28575"/>
              <a:ext cx="2021516" cy="2954573"/>
            </a:xfrm>
            <a:prstGeom prst="rect">
              <a:avLst/>
            </a:prstGeom>
          </p:spPr>
          <p:txBody>
            <a:bodyPr anchor="ctr" rtlCol="false" tIns="50800" lIns="50800" bIns="50800" rIns="50800"/>
            <a:lstStyle/>
            <a:p>
              <a:pPr algn="ctr">
                <a:lnSpc>
                  <a:spcPts val="1960"/>
                </a:lnSpc>
              </a:pPr>
            </a:p>
          </p:txBody>
        </p:sp>
      </p:grpSp>
      <p:grpSp>
        <p:nvGrpSpPr>
          <p:cNvPr name="Group 5" id="5"/>
          <p:cNvGrpSpPr/>
          <p:nvPr/>
        </p:nvGrpSpPr>
        <p:grpSpPr>
          <a:xfrm rot="0">
            <a:off x="1636473" y="1833932"/>
            <a:ext cx="4232938" cy="1346042"/>
            <a:chOff x="0" y="0"/>
            <a:chExt cx="1605080" cy="510403"/>
          </a:xfrm>
        </p:grpSpPr>
        <p:sp>
          <p:nvSpPr>
            <p:cNvPr name="Freeform 6" id="6"/>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7" id="7"/>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8" id="8"/>
          <p:cNvSpPr/>
          <p:nvPr/>
        </p:nvSpPr>
        <p:spPr>
          <a:xfrm flipH="false" flipV="false" rot="0">
            <a:off x="2268000" y="4019220"/>
            <a:ext cx="3024000" cy="2653560"/>
          </a:xfrm>
          <a:custGeom>
            <a:avLst/>
            <a:gdLst/>
            <a:ahLst/>
            <a:cxnLst/>
            <a:rect r="r" b="b" t="t" l="l"/>
            <a:pathLst>
              <a:path h="2653560" w="3024000">
                <a:moveTo>
                  <a:pt x="0" y="0"/>
                </a:moveTo>
                <a:lnTo>
                  <a:pt x="3024000" y="0"/>
                </a:lnTo>
                <a:lnTo>
                  <a:pt x="3024000" y="2653560"/>
                </a:lnTo>
                <a:lnTo>
                  <a:pt x="0" y="265356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9" id="9"/>
          <p:cNvSpPr txBox="true"/>
          <p:nvPr/>
        </p:nvSpPr>
        <p:spPr>
          <a:xfrm rot="0">
            <a:off x="1838099" y="7616711"/>
            <a:ext cx="4031311" cy="765175"/>
          </a:xfrm>
          <a:prstGeom prst="rect">
            <a:avLst/>
          </a:prstGeom>
        </p:spPr>
        <p:txBody>
          <a:bodyPr anchor="t" rtlCol="false" tIns="0" lIns="0" bIns="0" rIns="0">
            <a:spAutoFit/>
          </a:bodyPr>
          <a:lstStyle/>
          <a:p>
            <a:pPr algn="l">
              <a:lnSpc>
                <a:spcPts val="2000"/>
              </a:lnSpc>
            </a:pPr>
            <a:r>
              <a:rPr lang="en-US" sz="2000">
                <a:solidFill>
                  <a:srgbClr val="000000"/>
                </a:solidFill>
                <a:latin typeface="Andika"/>
                <a:ea typeface="Andika"/>
                <a:cs typeface="Andika"/>
                <a:sym typeface="Andika"/>
              </a:rPr>
              <a:t>Connaître et comprendre </a:t>
            </a:r>
          </a:p>
          <a:p>
            <a:pPr algn="l">
              <a:lnSpc>
                <a:spcPts val="2000"/>
              </a:lnSpc>
            </a:pPr>
            <a:r>
              <a:rPr lang="en-US" sz="2000">
                <a:solidFill>
                  <a:srgbClr val="000000"/>
                </a:solidFill>
                <a:latin typeface="Andika"/>
                <a:ea typeface="Andika"/>
                <a:cs typeface="Andika"/>
                <a:sym typeface="Andika"/>
              </a:rPr>
              <a:t>pour être bien et bien apprendre.</a:t>
            </a:r>
          </a:p>
          <a:p>
            <a:pPr algn="l">
              <a:lnSpc>
                <a:spcPts val="2000"/>
              </a:lnSpc>
            </a:pPr>
            <a:r>
              <a:rPr lang="en-US" sz="2000">
                <a:solidFill>
                  <a:srgbClr val="000000"/>
                </a:solidFill>
                <a:latin typeface="Andika"/>
                <a:ea typeface="Andika"/>
                <a:cs typeface="Andika"/>
                <a:sym typeface="Andika"/>
              </a:rPr>
              <a:t>Les bases.</a:t>
            </a:r>
          </a:p>
        </p:txBody>
      </p:sp>
      <p:sp>
        <p:nvSpPr>
          <p:cNvPr name="TextBox 10" id="10"/>
          <p:cNvSpPr txBox="true"/>
          <p:nvPr/>
        </p:nvSpPr>
        <p:spPr>
          <a:xfrm rot="0">
            <a:off x="1838099" y="2209456"/>
            <a:ext cx="3829685"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d’ado</a:t>
            </a:r>
          </a:p>
        </p:txBody>
      </p:sp>
      <p:grpSp>
        <p:nvGrpSpPr>
          <p:cNvPr name="Group 11" id="11"/>
          <p:cNvGrpSpPr/>
          <p:nvPr/>
        </p:nvGrpSpPr>
        <p:grpSpPr>
          <a:xfrm rot="0">
            <a:off x="978524" y="9268102"/>
            <a:ext cx="4476550" cy="1315898"/>
            <a:chOff x="0" y="0"/>
            <a:chExt cx="5968734" cy="1754531"/>
          </a:xfrm>
        </p:grpSpPr>
        <p:sp>
          <p:nvSpPr>
            <p:cNvPr name="Freeform 12" id="12"/>
            <p:cNvSpPr/>
            <p:nvPr/>
          </p:nvSpPr>
          <p:spPr>
            <a:xfrm flipH="false" flipV="false" rot="0">
              <a:off x="0" y="0"/>
              <a:ext cx="1754531" cy="1754531"/>
            </a:xfrm>
            <a:custGeom>
              <a:avLst/>
              <a:gdLst/>
              <a:ahLst/>
              <a:cxnLst/>
              <a:rect r="r" b="b" t="t" l="l"/>
              <a:pathLst>
                <a:path h="1754531" w="1754531">
                  <a:moveTo>
                    <a:pt x="0" y="0"/>
                  </a:moveTo>
                  <a:lnTo>
                    <a:pt x="1754531" y="0"/>
                  </a:lnTo>
                  <a:lnTo>
                    <a:pt x="1754531" y="1754531"/>
                  </a:lnTo>
                  <a:lnTo>
                    <a:pt x="0" y="1754531"/>
                  </a:lnTo>
                  <a:lnTo>
                    <a:pt x="0" y="0"/>
                  </a:lnTo>
                  <a:close/>
                </a:path>
              </a:pathLst>
            </a:custGeom>
            <a:blipFill>
              <a:blip r:embed="rId4"/>
              <a:stretch>
                <a:fillRect l="0" t="0" r="0" b="0"/>
              </a:stretch>
            </a:blipFill>
          </p:spPr>
        </p:sp>
        <p:sp>
          <p:nvSpPr>
            <p:cNvPr name="Freeform 13" id="13"/>
            <p:cNvSpPr/>
            <p:nvPr/>
          </p:nvSpPr>
          <p:spPr>
            <a:xfrm flipH="false" flipV="false" rot="0">
              <a:off x="4409217" y="97507"/>
              <a:ext cx="1559516" cy="1559516"/>
            </a:xfrm>
            <a:custGeom>
              <a:avLst/>
              <a:gdLst/>
              <a:ahLst/>
              <a:cxnLst/>
              <a:rect r="r" b="b" t="t" l="l"/>
              <a:pathLst>
                <a:path h="1559516" w="1559516">
                  <a:moveTo>
                    <a:pt x="0" y="0"/>
                  </a:moveTo>
                  <a:lnTo>
                    <a:pt x="1559517" y="0"/>
                  </a:lnTo>
                  <a:lnTo>
                    <a:pt x="1559517" y="1559516"/>
                  </a:lnTo>
                  <a:lnTo>
                    <a:pt x="0" y="1559516"/>
                  </a:lnTo>
                  <a:lnTo>
                    <a:pt x="0" y="0"/>
                  </a:lnTo>
                  <a:close/>
                </a:path>
              </a:pathLst>
            </a:custGeom>
            <a:blipFill>
              <a:blip r:embed="rId5"/>
              <a:stretch>
                <a:fillRect l="0" t="0" r="0" b="0"/>
              </a:stretch>
            </a:blipFill>
          </p:spPr>
        </p:sp>
        <p:sp>
          <p:nvSpPr>
            <p:cNvPr name="TextBox 14" id="14"/>
            <p:cNvSpPr txBox="true"/>
            <p:nvPr/>
          </p:nvSpPr>
          <p:spPr>
            <a:xfrm rot="0">
              <a:off x="1964256" y="1301707"/>
              <a:ext cx="2229062" cy="257809"/>
            </a:xfrm>
            <a:prstGeom prst="rect">
              <a:avLst/>
            </a:prstGeom>
          </p:spPr>
          <p:txBody>
            <a:bodyPr anchor="t" rtlCol="false" tIns="0" lIns="0" bIns="0" rIns="0">
              <a:spAutoFit/>
            </a:bodyPr>
            <a:lstStyle/>
            <a:p>
              <a:pPr algn="ctr">
                <a:lnSpc>
                  <a:spcPts val="1680"/>
                </a:lnSpc>
              </a:pPr>
              <a:r>
                <a:rPr lang="en-US" sz="1200">
                  <a:solidFill>
                    <a:srgbClr val="8BA631"/>
                  </a:solidFill>
                  <a:latin typeface="Andika"/>
                  <a:ea typeface="Andika"/>
                  <a:cs typeface="Andika"/>
                  <a:sym typeface="Andika"/>
                </a:rPr>
                <a:t>Avec la participation de</a:t>
              </a:r>
            </a:p>
          </p:txBody>
        </p:sp>
      </p:grpSp>
      <p:sp>
        <p:nvSpPr>
          <p:cNvPr name="TextBox 15" id="15"/>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pic>
        <p:nvPicPr>
          <p:cNvPr name="Picture 16" id="16">
            <a:hlinkClick action="ppaction://media"/>
          </p:cNvPr>
          <p:cNvPicPr>
            <a:picLocks noChangeAspect="true"/>
          </p:cNvPicPr>
          <p:nvPr>
            <a:audioFile r:link="rId8"/>
            <p:extLst>
              <p:ext uri="{DAA4B4D4-6D71-4841-9C94-3DE7FCFB9230}">
                <p14:media xmlns:p14="http://schemas.microsoft.com/office/powerpoint/2010/main" r:embed="rId7"/>
              </p:ext>
            </p:extLst>
          </p:nvPr>
        </p:nvPicPr>
        <p:blipFill>
          <a:blip r:embed="rId6"/>
          <a:stretch>
            <a:fillRect/>
          </a:stretch>
        </p:blipFill>
        <p:spPr>
          <a:xfrm>
            <a:off x="3403600" y="4972050"/>
            <a:ext cx="749300" cy="749300"/>
          </a:xfrm>
          <a:prstGeom prst="rect">
            <a:avLst/>
          </a:prstGeom>
        </p:spPr>
      </p:pic>
    </p:spTree>
  </p:cSld>
  <p:clrMapOvr>
    <a:masterClrMapping/>
  </p:clrMapOvr>
  <p:timing>
    <p:tnLst>
      <p:par>
        <p:cTn dur="indefinite" restart="never" nodeType="tmRoot">
          <p:childTnLst>
            <p:cmd cmd="playFrom(0.0)">
              <p:cBhvr>
                <p:cTn/>
                <p:tgtEl>
                  <p:spTgt spid="16"/>
                </p:tgtEl>
              </p:cBhvr>
            </p:cmd>
            <p:audio>
              <p:cMediaNode vol="100000" showWhenStopped="false">
                <p:cTn/>
                <p:tgtEl>
                  <p:spTgt spid="16"/>
                </p:tgtEl>
              </p:cMediaNode>
            </p:audio>
          </p:childTnLst>
        </p:cTn>
      </p:par>
    </p:tnLst>
  </p:timing>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749504" y="3332997"/>
            <a:ext cx="6183369" cy="1934844"/>
          </a:xfrm>
          <a:prstGeom prst="rect">
            <a:avLst/>
          </a:prstGeom>
        </p:spPr>
        <p:txBody>
          <a:bodyPr anchor="t" rtlCol="false" tIns="0" lIns="0" bIns="0" rIns="0">
            <a:spAutoFit/>
          </a:bodyPr>
          <a:lstStyle/>
          <a:p>
            <a:pPr algn="just" marL="474986" indent="-237493" lvl="1">
              <a:lnSpc>
                <a:spcPts val="3080"/>
              </a:lnSpc>
              <a:buFont typeface="Arial"/>
              <a:buChar char="•"/>
            </a:pPr>
            <a:r>
              <a:rPr lang="en-US" b="true" sz="2200">
                <a:solidFill>
                  <a:srgbClr val="000000"/>
                </a:solidFill>
                <a:latin typeface="Open Sans Bold"/>
                <a:ea typeface="Open Sans Bold"/>
                <a:cs typeface="Open Sans Bold"/>
                <a:sym typeface="Open Sans Bold"/>
              </a:rPr>
              <a:t>Mme Nouvellon, infirmière</a:t>
            </a:r>
          </a:p>
          <a:p>
            <a:pPr algn="just" marL="474986" indent="-237493" lvl="1">
              <a:lnSpc>
                <a:spcPts val="3080"/>
              </a:lnSpc>
              <a:buFont typeface="Arial"/>
              <a:buChar char="•"/>
            </a:pPr>
            <a:r>
              <a:rPr lang="en-US" b="true" sz="2200">
                <a:solidFill>
                  <a:srgbClr val="000000"/>
                </a:solidFill>
                <a:latin typeface="Open Sans Bold"/>
                <a:ea typeface="Open Sans Bold"/>
                <a:cs typeface="Open Sans Bold"/>
                <a:sym typeface="Open Sans Bold"/>
              </a:rPr>
              <a:t>Un adulte en qui tu as confiance</a:t>
            </a:r>
          </a:p>
          <a:p>
            <a:pPr algn="just" marL="474986" indent="-237493" lvl="1">
              <a:lnSpc>
                <a:spcPts val="3080"/>
              </a:lnSpc>
              <a:buFont typeface="Arial"/>
              <a:buChar char="•"/>
            </a:pPr>
            <a:r>
              <a:rPr lang="en-US" b="true" sz="2200">
                <a:solidFill>
                  <a:srgbClr val="000000"/>
                </a:solidFill>
                <a:latin typeface="Open Sans Bold"/>
                <a:ea typeface="Open Sans Bold"/>
                <a:cs typeface="Open Sans Bold"/>
                <a:sym typeface="Open Sans Bold"/>
              </a:rPr>
              <a:t>Un professionnel de la santé mentale</a:t>
            </a:r>
          </a:p>
          <a:p>
            <a:pPr algn="just" marL="474986" indent="-237493" lvl="1">
              <a:lnSpc>
                <a:spcPts val="3080"/>
              </a:lnSpc>
              <a:buFont typeface="Arial"/>
              <a:buChar char="•"/>
            </a:pPr>
            <a:r>
              <a:rPr lang="en-US" b="true" sz="2200">
                <a:solidFill>
                  <a:srgbClr val="000000"/>
                </a:solidFill>
                <a:latin typeface="Open Sans Bold"/>
                <a:ea typeface="Open Sans Bold"/>
                <a:cs typeface="Open Sans Bold"/>
                <a:sym typeface="Open Sans Bold"/>
              </a:rPr>
              <a:t>Des contacts et des ressources sur le site du CDI .................... &gt;</a:t>
            </a:r>
          </a:p>
        </p:txBody>
      </p:sp>
      <p:sp>
        <p:nvSpPr>
          <p:cNvPr name="Freeform 6" id="6"/>
          <p:cNvSpPr/>
          <p:nvPr/>
        </p:nvSpPr>
        <p:spPr>
          <a:xfrm flipH="false" flipV="false" rot="0">
            <a:off x="4745936" y="4971822"/>
            <a:ext cx="1381414" cy="1381414"/>
          </a:xfrm>
          <a:custGeom>
            <a:avLst/>
            <a:gdLst/>
            <a:ahLst/>
            <a:cxnLst/>
            <a:rect r="r" b="b" t="t" l="l"/>
            <a:pathLst>
              <a:path h="1381414" w="1381414">
                <a:moveTo>
                  <a:pt x="0" y="0"/>
                </a:moveTo>
                <a:lnTo>
                  <a:pt x="1381414" y="0"/>
                </a:lnTo>
                <a:lnTo>
                  <a:pt x="1381414" y="1381413"/>
                </a:lnTo>
                <a:lnTo>
                  <a:pt x="0" y="138141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749504" y="5670229"/>
            <a:ext cx="1659716" cy="1659716"/>
          </a:xfrm>
          <a:custGeom>
            <a:avLst/>
            <a:gdLst/>
            <a:ahLst/>
            <a:cxnLst/>
            <a:rect r="r" b="b" t="t" l="l"/>
            <a:pathLst>
              <a:path h="1659716" w="1659716">
                <a:moveTo>
                  <a:pt x="0" y="0"/>
                </a:moveTo>
                <a:lnTo>
                  <a:pt x="1659716" y="0"/>
                </a:lnTo>
                <a:lnTo>
                  <a:pt x="1659716" y="1659716"/>
                </a:lnTo>
                <a:lnTo>
                  <a:pt x="0" y="165971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2770664" y="5716116"/>
            <a:ext cx="1613828" cy="1613828"/>
          </a:xfrm>
          <a:custGeom>
            <a:avLst/>
            <a:gdLst/>
            <a:ahLst/>
            <a:cxnLst/>
            <a:rect r="r" b="b" t="t" l="l"/>
            <a:pathLst>
              <a:path h="1613828" w="1613828">
                <a:moveTo>
                  <a:pt x="0" y="0"/>
                </a:moveTo>
                <a:lnTo>
                  <a:pt x="1613828" y="0"/>
                </a:lnTo>
                <a:lnTo>
                  <a:pt x="1613828" y="1613829"/>
                </a:lnTo>
                <a:lnTo>
                  <a:pt x="0" y="161382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5583723" y="6991410"/>
            <a:ext cx="1220277" cy="1220277"/>
          </a:xfrm>
          <a:custGeom>
            <a:avLst/>
            <a:gdLst/>
            <a:ahLst/>
            <a:cxnLst/>
            <a:rect r="r" b="b" t="t" l="l"/>
            <a:pathLst>
              <a:path h="1220277" w="1220277">
                <a:moveTo>
                  <a:pt x="0" y="0"/>
                </a:moveTo>
                <a:lnTo>
                  <a:pt x="1220277" y="0"/>
                </a:lnTo>
                <a:lnTo>
                  <a:pt x="1220277" y="1220277"/>
                </a:lnTo>
                <a:lnTo>
                  <a:pt x="0" y="122027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1621016">
            <a:off x="6604100" y="5690916"/>
            <a:ext cx="369770" cy="1160064"/>
          </a:xfrm>
          <a:custGeom>
            <a:avLst/>
            <a:gdLst/>
            <a:ahLst/>
            <a:cxnLst/>
            <a:rect r="r" b="b" t="t" l="l"/>
            <a:pathLst>
              <a:path h="1160064" w="369770">
                <a:moveTo>
                  <a:pt x="0" y="0"/>
                </a:moveTo>
                <a:lnTo>
                  <a:pt x="369770" y="0"/>
                </a:lnTo>
                <a:lnTo>
                  <a:pt x="369770" y="1160063"/>
                </a:lnTo>
                <a:lnTo>
                  <a:pt x="0" y="1160063"/>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1" id="11"/>
          <p:cNvSpPr/>
          <p:nvPr/>
        </p:nvSpPr>
        <p:spPr>
          <a:xfrm flipH="false" flipV="false" rot="0">
            <a:off x="715526" y="8750802"/>
            <a:ext cx="1727672" cy="1727672"/>
          </a:xfrm>
          <a:custGeom>
            <a:avLst/>
            <a:gdLst/>
            <a:ahLst/>
            <a:cxnLst/>
            <a:rect r="r" b="b" t="t" l="l"/>
            <a:pathLst>
              <a:path h="1727672" w="1727672">
                <a:moveTo>
                  <a:pt x="0" y="0"/>
                </a:moveTo>
                <a:lnTo>
                  <a:pt x="1727672" y="0"/>
                </a:lnTo>
                <a:lnTo>
                  <a:pt x="1727672" y="1727672"/>
                </a:lnTo>
                <a:lnTo>
                  <a:pt x="0" y="1727672"/>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2" id="12"/>
          <p:cNvSpPr/>
          <p:nvPr/>
        </p:nvSpPr>
        <p:spPr>
          <a:xfrm flipH="false" flipV="false" rot="0">
            <a:off x="2532154" y="8667222"/>
            <a:ext cx="861647" cy="861647"/>
          </a:xfrm>
          <a:custGeom>
            <a:avLst/>
            <a:gdLst/>
            <a:ahLst/>
            <a:cxnLst/>
            <a:rect r="r" b="b" t="t" l="l"/>
            <a:pathLst>
              <a:path h="861647" w="861647">
                <a:moveTo>
                  <a:pt x="0" y="0"/>
                </a:moveTo>
                <a:lnTo>
                  <a:pt x="861647" y="0"/>
                </a:lnTo>
                <a:lnTo>
                  <a:pt x="861647" y="861647"/>
                </a:lnTo>
                <a:lnTo>
                  <a:pt x="0" y="861647"/>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13" id="13"/>
          <p:cNvSpPr txBox="true"/>
          <p:nvPr/>
        </p:nvSpPr>
        <p:spPr>
          <a:xfrm rot="0">
            <a:off x="1884604" y="786937"/>
            <a:ext cx="3790791"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Un muscle blessé ?</a:t>
            </a:r>
          </a:p>
        </p:txBody>
      </p:sp>
      <p:sp>
        <p:nvSpPr>
          <p:cNvPr name="TextBox 14" id="14"/>
          <p:cNvSpPr txBox="true"/>
          <p:nvPr/>
        </p:nvSpPr>
        <p:spPr>
          <a:xfrm rot="0">
            <a:off x="749504" y="2360178"/>
            <a:ext cx="6183369" cy="372744"/>
          </a:xfrm>
          <a:prstGeom prst="rect">
            <a:avLst/>
          </a:prstGeom>
        </p:spPr>
        <p:txBody>
          <a:bodyPr anchor="t" rtlCol="false" tIns="0" lIns="0" bIns="0" rIns="0">
            <a:spAutoFit/>
          </a:bodyPr>
          <a:lstStyle/>
          <a:p>
            <a:pPr algn="just">
              <a:lnSpc>
                <a:spcPts val="3080"/>
              </a:lnSpc>
            </a:pPr>
            <a:r>
              <a:rPr lang="en-US" sz="2200" b="true">
                <a:solidFill>
                  <a:srgbClr val="000000"/>
                </a:solidFill>
                <a:latin typeface="Open Sans Bold"/>
                <a:ea typeface="Open Sans Bold"/>
                <a:cs typeface="Open Sans Bold"/>
                <a:sym typeface="Open Sans Bold"/>
              </a:rPr>
              <a:t>1 seule règle à retenir : ne reste pas seul(e) !</a:t>
            </a:r>
          </a:p>
        </p:txBody>
      </p:sp>
      <p:sp>
        <p:nvSpPr>
          <p:cNvPr name="TextBox 15" id="15"/>
          <p:cNvSpPr txBox="true"/>
          <p:nvPr/>
        </p:nvSpPr>
        <p:spPr>
          <a:xfrm rot="0">
            <a:off x="2962977" y="7461508"/>
            <a:ext cx="1229201" cy="925829"/>
          </a:xfrm>
          <a:prstGeom prst="rect">
            <a:avLst/>
          </a:prstGeom>
        </p:spPr>
        <p:txBody>
          <a:bodyPr anchor="t" rtlCol="false" tIns="0" lIns="0" bIns="0" rIns="0">
            <a:spAutoFit/>
          </a:bodyPr>
          <a:lstStyle/>
          <a:p>
            <a:pPr algn="just">
              <a:lnSpc>
                <a:spcPts val="2520"/>
              </a:lnSpc>
            </a:pPr>
            <a:r>
              <a:rPr lang="en-US" sz="1800" b="true">
                <a:solidFill>
                  <a:srgbClr val="000000"/>
                </a:solidFill>
                <a:latin typeface="Open Sans Bold"/>
                <a:ea typeface="Open Sans Bold"/>
                <a:cs typeface="Open Sans Bold"/>
                <a:sym typeface="Open Sans Bold"/>
              </a:rPr>
              <a:t>Comment </a:t>
            </a:r>
          </a:p>
          <a:p>
            <a:pPr algn="just">
              <a:lnSpc>
                <a:spcPts val="2520"/>
              </a:lnSpc>
            </a:pPr>
            <a:r>
              <a:rPr lang="en-US" sz="1800" b="true">
                <a:solidFill>
                  <a:srgbClr val="000000"/>
                </a:solidFill>
                <a:latin typeface="Open Sans Bold"/>
                <a:ea typeface="Open Sans Bold"/>
                <a:cs typeface="Open Sans Bold"/>
                <a:sym typeface="Open Sans Bold"/>
              </a:rPr>
              <a:t>devient-on</a:t>
            </a:r>
          </a:p>
          <a:p>
            <a:pPr algn="just">
              <a:lnSpc>
                <a:spcPts val="2520"/>
              </a:lnSpc>
            </a:pPr>
            <a:r>
              <a:rPr lang="en-US" sz="1800" b="true">
                <a:solidFill>
                  <a:srgbClr val="000000"/>
                </a:solidFill>
                <a:latin typeface="Open Sans Bold"/>
                <a:ea typeface="Open Sans Bold"/>
                <a:cs typeface="Open Sans Bold"/>
                <a:sym typeface="Open Sans Bold"/>
              </a:rPr>
              <a:t> addict ?</a:t>
            </a:r>
          </a:p>
        </p:txBody>
      </p:sp>
      <p:sp>
        <p:nvSpPr>
          <p:cNvPr name="TextBox 16" id="16"/>
          <p:cNvSpPr txBox="true"/>
          <p:nvPr/>
        </p:nvSpPr>
        <p:spPr>
          <a:xfrm rot="0">
            <a:off x="756000" y="7461508"/>
            <a:ext cx="1653857" cy="925829"/>
          </a:xfrm>
          <a:prstGeom prst="rect">
            <a:avLst/>
          </a:prstGeom>
        </p:spPr>
        <p:txBody>
          <a:bodyPr anchor="t" rtlCol="false" tIns="0" lIns="0" bIns="0" rIns="0">
            <a:spAutoFit/>
          </a:bodyPr>
          <a:lstStyle/>
          <a:p>
            <a:pPr algn="just">
              <a:lnSpc>
                <a:spcPts val="2520"/>
              </a:lnSpc>
            </a:pPr>
            <a:r>
              <a:rPr lang="en-US" sz="1800" b="true">
                <a:solidFill>
                  <a:srgbClr val="000000"/>
                </a:solidFill>
                <a:latin typeface="Open Sans Bold"/>
                <a:ea typeface="Open Sans Bold"/>
                <a:cs typeface="Open Sans Bold"/>
                <a:sym typeface="Open Sans Bold"/>
              </a:rPr>
              <a:t>Comment</a:t>
            </a:r>
          </a:p>
          <a:p>
            <a:pPr algn="just">
              <a:lnSpc>
                <a:spcPts val="2520"/>
              </a:lnSpc>
            </a:pPr>
            <a:r>
              <a:rPr lang="en-US" b="true" sz="1800">
                <a:solidFill>
                  <a:srgbClr val="000000"/>
                </a:solidFill>
                <a:latin typeface="Open Sans Bold"/>
                <a:ea typeface="Open Sans Bold"/>
                <a:cs typeface="Open Sans Bold"/>
                <a:sym typeface="Open Sans Bold"/>
              </a:rPr>
              <a:t>fonctionne</a:t>
            </a:r>
          </a:p>
          <a:p>
            <a:pPr algn="just">
              <a:lnSpc>
                <a:spcPts val="2520"/>
              </a:lnSpc>
            </a:pPr>
            <a:r>
              <a:rPr lang="en-US" b="true" sz="1800">
                <a:solidFill>
                  <a:srgbClr val="000000"/>
                </a:solidFill>
                <a:latin typeface="Open Sans Bold"/>
                <a:ea typeface="Open Sans Bold"/>
                <a:cs typeface="Open Sans Bold"/>
                <a:sym typeface="Open Sans Bold"/>
              </a:rPr>
              <a:t>mon cerveau ?</a:t>
            </a:r>
          </a:p>
        </p:txBody>
      </p:sp>
      <p:sp>
        <p:nvSpPr>
          <p:cNvPr name="TextBox 17" id="17"/>
          <p:cNvSpPr txBox="true"/>
          <p:nvPr/>
        </p:nvSpPr>
        <p:spPr>
          <a:xfrm rot="0">
            <a:off x="4812106" y="6441849"/>
            <a:ext cx="1315244" cy="297179"/>
          </a:xfrm>
          <a:prstGeom prst="rect">
            <a:avLst/>
          </a:prstGeom>
        </p:spPr>
        <p:txBody>
          <a:bodyPr anchor="t" rtlCol="false" tIns="0" lIns="0" bIns="0" rIns="0">
            <a:spAutoFit/>
          </a:bodyPr>
          <a:lstStyle/>
          <a:p>
            <a:pPr algn="just">
              <a:lnSpc>
                <a:spcPts val="2520"/>
              </a:lnSpc>
            </a:pPr>
            <a:r>
              <a:rPr lang="en-US" sz="1800" b="true">
                <a:solidFill>
                  <a:srgbClr val="000000"/>
                </a:solidFill>
                <a:latin typeface="Open Sans Bold"/>
                <a:ea typeface="Open Sans Bold"/>
                <a:cs typeface="Open Sans Bold"/>
                <a:sym typeface="Open Sans Bold"/>
              </a:rPr>
              <a:t>Généralités</a:t>
            </a:r>
          </a:p>
        </p:txBody>
      </p:sp>
      <p:sp>
        <p:nvSpPr>
          <p:cNvPr name="TextBox 18" id="18"/>
          <p:cNvSpPr txBox="true"/>
          <p:nvPr/>
        </p:nvSpPr>
        <p:spPr>
          <a:xfrm rot="0">
            <a:off x="5675396" y="8430762"/>
            <a:ext cx="1336516" cy="611504"/>
          </a:xfrm>
          <a:prstGeom prst="rect">
            <a:avLst/>
          </a:prstGeom>
        </p:spPr>
        <p:txBody>
          <a:bodyPr anchor="t" rtlCol="false" tIns="0" lIns="0" bIns="0" rIns="0">
            <a:spAutoFit/>
          </a:bodyPr>
          <a:lstStyle/>
          <a:p>
            <a:pPr algn="just">
              <a:lnSpc>
                <a:spcPts val="2520"/>
              </a:lnSpc>
            </a:pPr>
            <a:r>
              <a:rPr lang="en-US" sz="1800" b="true">
                <a:solidFill>
                  <a:srgbClr val="000000"/>
                </a:solidFill>
                <a:latin typeface="Open Sans Bold"/>
                <a:ea typeface="Open Sans Bold"/>
                <a:cs typeface="Open Sans Bold"/>
                <a:sym typeface="Open Sans Bold"/>
              </a:rPr>
              <a:t>Santé</a:t>
            </a:r>
          </a:p>
          <a:p>
            <a:pPr algn="just">
              <a:lnSpc>
                <a:spcPts val="2520"/>
              </a:lnSpc>
            </a:pPr>
            <a:r>
              <a:rPr lang="en-US" sz="1800" b="true">
                <a:solidFill>
                  <a:srgbClr val="000000"/>
                </a:solidFill>
                <a:latin typeface="Open Sans Bold"/>
                <a:ea typeface="Open Sans Bold"/>
                <a:cs typeface="Open Sans Bold"/>
                <a:sym typeface="Open Sans Bold"/>
              </a:rPr>
              <a:t> &amp; bien-être</a:t>
            </a:r>
          </a:p>
        </p:txBody>
      </p:sp>
      <p:sp>
        <p:nvSpPr>
          <p:cNvPr name="TextBox 19" id="19"/>
          <p:cNvSpPr txBox="true"/>
          <p:nvPr/>
        </p:nvSpPr>
        <p:spPr>
          <a:xfrm rot="0">
            <a:off x="2579235" y="9662219"/>
            <a:ext cx="1379220" cy="611504"/>
          </a:xfrm>
          <a:prstGeom prst="rect">
            <a:avLst/>
          </a:prstGeom>
        </p:spPr>
        <p:txBody>
          <a:bodyPr anchor="t" rtlCol="false" tIns="0" lIns="0" bIns="0" rIns="0">
            <a:spAutoFit/>
          </a:bodyPr>
          <a:lstStyle/>
          <a:p>
            <a:pPr algn="just">
              <a:lnSpc>
                <a:spcPts val="2520"/>
              </a:lnSpc>
            </a:pPr>
            <a:r>
              <a:rPr lang="en-US" sz="1800" b="true">
                <a:solidFill>
                  <a:srgbClr val="000000"/>
                </a:solidFill>
                <a:latin typeface="Open Sans Bold"/>
                <a:ea typeface="Open Sans Bold"/>
                <a:cs typeface="Open Sans Bold"/>
                <a:sym typeface="Open Sans Bold"/>
              </a:rPr>
              <a:t>La chaine</a:t>
            </a:r>
          </a:p>
          <a:p>
            <a:pPr algn="just">
              <a:lnSpc>
                <a:spcPts val="2520"/>
              </a:lnSpc>
            </a:pPr>
            <a:r>
              <a:rPr lang="en-US" sz="1800" b="true">
                <a:solidFill>
                  <a:srgbClr val="000000"/>
                </a:solidFill>
                <a:latin typeface="Open Sans Bold"/>
                <a:ea typeface="Open Sans Bold"/>
                <a:cs typeface="Open Sans Bold"/>
                <a:sym typeface="Open Sans Bold"/>
              </a:rPr>
              <a:t>Psycho Tuto</a:t>
            </a:r>
          </a:p>
        </p:txBody>
      </p:sp>
      <p:sp>
        <p:nvSpPr>
          <p:cNvPr name="TextBox 20" id="20"/>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5" id="5"/>
          <p:cNvSpPr/>
          <p:nvPr/>
        </p:nvSpPr>
        <p:spPr>
          <a:xfrm flipH="false" flipV="false" rot="0">
            <a:off x="1322057" y="2134201"/>
            <a:ext cx="1327881" cy="1331209"/>
          </a:xfrm>
          <a:custGeom>
            <a:avLst/>
            <a:gdLst/>
            <a:ahLst/>
            <a:cxnLst/>
            <a:rect r="r" b="b" t="t" l="l"/>
            <a:pathLst>
              <a:path h="1331209" w="1327881">
                <a:moveTo>
                  <a:pt x="0" y="0"/>
                </a:moveTo>
                <a:lnTo>
                  <a:pt x="1327881" y="0"/>
                </a:lnTo>
                <a:lnTo>
                  <a:pt x="1327881" y="1331209"/>
                </a:lnTo>
                <a:lnTo>
                  <a:pt x="0" y="133120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6" id="6"/>
          <p:cNvSpPr txBox="true"/>
          <p:nvPr/>
        </p:nvSpPr>
        <p:spPr>
          <a:xfrm rot="0">
            <a:off x="790103" y="555508"/>
            <a:ext cx="5979795"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se fiche de moi !</a:t>
            </a:r>
          </a:p>
        </p:txBody>
      </p:sp>
      <p:sp>
        <p:nvSpPr>
          <p:cNvPr name="TextBox 7" id="7"/>
          <p:cNvSpPr txBox="true"/>
          <p:nvPr/>
        </p:nvSpPr>
        <p:spPr>
          <a:xfrm rot="0">
            <a:off x="2649938" y="1244533"/>
            <a:ext cx="2260124" cy="280669"/>
          </a:xfrm>
          <a:prstGeom prst="rect">
            <a:avLst/>
          </a:prstGeom>
        </p:spPr>
        <p:txBody>
          <a:bodyPr anchor="t" rtlCol="false" tIns="0" lIns="0" bIns="0" rIns="0">
            <a:spAutoFit/>
          </a:bodyPr>
          <a:lstStyle/>
          <a:p>
            <a:pPr algn="ctr">
              <a:lnSpc>
                <a:spcPts val="2380"/>
              </a:lnSpc>
            </a:pPr>
            <a:r>
              <a:rPr lang="en-US" sz="1700" b="true">
                <a:solidFill>
                  <a:srgbClr val="FFFFFF"/>
                </a:solidFill>
                <a:latin typeface="Open Sans Bold"/>
                <a:ea typeface="Open Sans Bold"/>
                <a:cs typeface="Open Sans Bold"/>
                <a:sym typeface="Open Sans Bold"/>
              </a:rPr>
              <a:t>Et décide à MA place.</a:t>
            </a:r>
          </a:p>
        </p:txBody>
      </p:sp>
      <p:sp>
        <p:nvSpPr>
          <p:cNvPr name="TextBox 8" id="8"/>
          <p:cNvSpPr txBox="true"/>
          <p:nvPr/>
        </p:nvSpPr>
        <p:spPr>
          <a:xfrm rot="0">
            <a:off x="2957659" y="2105626"/>
            <a:ext cx="3975214" cy="159448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Les biais cognitifs sont des raccourcies de pensées : mon cerveau les utilise pour dépenser moins d’énergie.</a:t>
            </a:r>
          </a:p>
          <a:p>
            <a:pPr algn="l">
              <a:lnSpc>
                <a:spcPts val="2100"/>
              </a:lnSpc>
            </a:pPr>
            <a:r>
              <a:rPr lang="en-US" sz="1500">
                <a:solidFill>
                  <a:srgbClr val="000000"/>
                </a:solidFill>
                <a:latin typeface="Open Sans"/>
                <a:ea typeface="Open Sans"/>
                <a:cs typeface="Open Sans"/>
                <a:sym typeface="Open Sans"/>
              </a:rPr>
              <a:t>C’est souvent utile ! MAIS parfois ils te poussent à faire des erreurs.</a:t>
            </a:r>
          </a:p>
          <a:p>
            <a:pPr algn="l">
              <a:lnSpc>
                <a:spcPts val="2100"/>
              </a:lnSpc>
            </a:pPr>
          </a:p>
        </p:txBody>
      </p:sp>
      <p:sp>
        <p:nvSpPr>
          <p:cNvPr name="TextBox 9" id="9"/>
          <p:cNvSpPr txBox="true"/>
          <p:nvPr/>
        </p:nvSpPr>
        <p:spPr>
          <a:xfrm rot="0">
            <a:off x="756000" y="3671536"/>
            <a:ext cx="6322179" cy="1857375"/>
          </a:xfrm>
          <a:prstGeom prst="rect">
            <a:avLst/>
          </a:prstGeom>
        </p:spPr>
        <p:txBody>
          <a:bodyPr anchor="t" rtlCol="false" tIns="0" lIns="0" bIns="0" rIns="0">
            <a:spAutoFit/>
          </a:bodyPr>
          <a:lstStyle/>
          <a:p>
            <a:pPr algn="l" marL="323850" indent="-161925" lvl="1">
              <a:lnSpc>
                <a:spcPts val="2100"/>
              </a:lnSpc>
              <a:buFont typeface="Arial"/>
              <a:buChar char="•"/>
            </a:pPr>
            <a:r>
              <a:rPr lang="en-US" b="true" sz="1500">
                <a:solidFill>
                  <a:srgbClr val="000000"/>
                </a:solidFill>
                <a:latin typeface="Open Sans Bold"/>
                <a:ea typeface="Open Sans Bold"/>
                <a:cs typeface="Open Sans Bold"/>
                <a:sym typeface="Open Sans Bold"/>
              </a:rPr>
              <a:t>C’est très utilisé sur les réseaux s</a:t>
            </a:r>
            <a:r>
              <a:rPr lang="en-US" b="true" sz="1500">
                <a:solidFill>
                  <a:srgbClr val="000000"/>
                </a:solidFill>
                <a:latin typeface="Open Sans Bold"/>
                <a:ea typeface="Open Sans Bold"/>
                <a:cs typeface="Open Sans Bold"/>
                <a:sym typeface="Open Sans Bold"/>
              </a:rPr>
              <a:t>ociaux, du fait de la rapidité de la circulation des informations.</a:t>
            </a:r>
          </a:p>
          <a:p>
            <a:pPr algn="l" marL="323850" indent="-161925" lvl="1">
              <a:lnSpc>
                <a:spcPts val="2100"/>
              </a:lnSpc>
              <a:buFont typeface="Arial"/>
              <a:buChar char="•"/>
            </a:pPr>
            <a:r>
              <a:rPr lang="en-US" b="true" sz="1500">
                <a:solidFill>
                  <a:srgbClr val="000000"/>
                </a:solidFill>
                <a:latin typeface="Open Sans Bold"/>
                <a:ea typeface="Open Sans Bold"/>
                <a:cs typeface="Open Sans Bold"/>
                <a:sym typeface="Open Sans Bold"/>
              </a:rPr>
              <a:t>Arriver à dire STOP, à prendre un peu de recul est indispensable. La bonne nouvelle ? Ton cerveau d’ado est très souple, et te permet de voir plusieurs points de vue...&gt;&gt;&gt; Utilise ce pouvoir !</a:t>
            </a:r>
          </a:p>
          <a:p>
            <a:pPr algn="l">
              <a:lnSpc>
                <a:spcPts val="2100"/>
              </a:lnSpc>
            </a:pPr>
          </a:p>
        </p:txBody>
      </p:sp>
      <p:grpSp>
        <p:nvGrpSpPr>
          <p:cNvPr name="Group 10" id="10"/>
          <p:cNvGrpSpPr/>
          <p:nvPr/>
        </p:nvGrpSpPr>
        <p:grpSpPr>
          <a:xfrm rot="0">
            <a:off x="489671" y="5528911"/>
            <a:ext cx="1496326" cy="2172021"/>
            <a:chOff x="0" y="0"/>
            <a:chExt cx="567389" cy="823605"/>
          </a:xfrm>
        </p:grpSpPr>
        <p:sp>
          <p:nvSpPr>
            <p:cNvPr name="Freeform 11" id="11"/>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FDEAEB"/>
            </a:solidFill>
          </p:spPr>
        </p:sp>
        <p:sp>
          <p:nvSpPr>
            <p:cNvPr name="TextBox 12" id="12"/>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13" id="13"/>
          <p:cNvGrpSpPr/>
          <p:nvPr/>
        </p:nvGrpSpPr>
        <p:grpSpPr>
          <a:xfrm rot="0">
            <a:off x="2209496" y="5528911"/>
            <a:ext cx="1496326" cy="2172021"/>
            <a:chOff x="0" y="0"/>
            <a:chExt cx="567389" cy="823605"/>
          </a:xfrm>
        </p:grpSpPr>
        <p:sp>
          <p:nvSpPr>
            <p:cNvPr name="Freeform 14" id="14"/>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FEE68C"/>
            </a:solidFill>
          </p:spPr>
        </p:sp>
        <p:sp>
          <p:nvSpPr>
            <p:cNvPr name="TextBox 15" id="15"/>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16" id="16"/>
          <p:cNvGrpSpPr/>
          <p:nvPr/>
        </p:nvGrpSpPr>
        <p:grpSpPr>
          <a:xfrm rot="0">
            <a:off x="3924897" y="5528911"/>
            <a:ext cx="1496326" cy="2172021"/>
            <a:chOff x="0" y="0"/>
            <a:chExt cx="567389" cy="823605"/>
          </a:xfrm>
        </p:grpSpPr>
        <p:sp>
          <p:nvSpPr>
            <p:cNvPr name="Freeform 17" id="17"/>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87D9FF"/>
            </a:solidFill>
          </p:spPr>
        </p:sp>
        <p:sp>
          <p:nvSpPr>
            <p:cNvPr name="TextBox 18" id="18"/>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19" id="19"/>
          <p:cNvGrpSpPr/>
          <p:nvPr/>
        </p:nvGrpSpPr>
        <p:grpSpPr>
          <a:xfrm rot="0">
            <a:off x="5581853" y="5528911"/>
            <a:ext cx="1496326" cy="2172021"/>
            <a:chOff x="0" y="0"/>
            <a:chExt cx="567389" cy="823605"/>
          </a:xfrm>
        </p:grpSpPr>
        <p:sp>
          <p:nvSpPr>
            <p:cNvPr name="Freeform 20" id="20"/>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F6B023"/>
            </a:solidFill>
          </p:spPr>
        </p:sp>
        <p:sp>
          <p:nvSpPr>
            <p:cNvPr name="TextBox 21" id="21"/>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22" id="22"/>
          <p:cNvGrpSpPr/>
          <p:nvPr/>
        </p:nvGrpSpPr>
        <p:grpSpPr>
          <a:xfrm rot="0">
            <a:off x="489671" y="7939057"/>
            <a:ext cx="1496326" cy="2172021"/>
            <a:chOff x="0" y="0"/>
            <a:chExt cx="567389" cy="823605"/>
          </a:xfrm>
        </p:grpSpPr>
        <p:sp>
          <p:nvSpPr>
            <p:cNvPr name="Freeform 23" id="23"/>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758CA9"/>
            </a:solidFill>
          </p:spPr>
        </p:sp>
        <p:sp>
          <p:nvSpPr>
            <p:cNvPr name="TextBox 24" id="24"/>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25" id="25"/>
          <p:cNvGrpSpPr/>
          <p:nvPr/>
        </p:nvGrpSpPr>
        <p:grpSpPr>
          <a:xfrm rot="0">
            <a:off x="2209496" y="7939057"/>
            <a:ext cx="1496326" cy="2172021"/>
            <a:chOff x="0" y="0"/>
            <a:chExt cx="567389" cy="823605"/>
          </a:xfrm>
        </p:grpSpPr>
        <p:sp>
          <p:nvSpPr>
            <p:cNvPr name="Freeform 26" id="26"/>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8BC349"/>
            </a:solidFill>
          </p:spPr>
        </p:sp>
        <p:sp>
          <p:nvSpPr>
            <p:cNvPr name="TextBox 27" id="27"/>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28" id="28"/>
          <p:cNvGrpSpPr/>
          <p:nvPr/>
        </p:nvGrpSpPr>
        <p:grpSpPr>
          <a:xfrm rot="0">
            <a:off x="3924897" y="7939057"/>
            <a:ext cx="1496326" cy="2172021"/>
            <a:chOff x="0" y="0"/>
            <a:chExt cx="567389" cy="823605"/>
          </a:xfrm>
        </p:grpSpPr>
        <p:sp>
          <p:nvSpPr>
            <p:cNvPr name="Freeform 29" id="29"/>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977023"/>
            </a:solidFill>
          </p:spPr>
        </p:sp>
        <p:sp>
          <p:nvSpPr>
            <p:cNvPr name="TextBox 30" id="30"/>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grpSp>
        <p:nvGrpSpPr>
          <p:cNvPr name="Group 31" id="31"/>
          <p:cNvGrpSpPr/>
          <p:nvPr/>
        </p:nvGrpSpPr>
        <p:grpSpPr>
          <a:xfrm rot="0">
            <a:off x="5640298" y="7939057"/>
            <a:ext cx="1496326" cy="2172021"/>
            <a:chOff x="0" y="0"/>
            <a:chExt cx="567389" cy="823605"/>
          </a:xfrm>
        </p:grpSpPr>
        <p:sp>
          <p:nvSpPr>
            <p:cNvPr name="Freeform 32" id="32"/>
            <p:cNvSpPr/>
            <p:nvPr/>
          </p:nvSpPr>
          <p:spPr>
            <a:xfrm flipH="false" flipV="false" rot="0">
              <a:off x="0" y="0"/>
              <a:ext cx="567389" cy="823604"/>
            </a:xfrm>
            <a:custGeom>
              <a:avLst/>
              <a:gdLst/>
              <a:ahLst/>
              <a:cxnLst/>
              <a:rect r="r" b="b" t="t" l="l"/>
              <a:pathLst>
                <a:path h="823604" w="567389">
                  <a:moveTo>
                    <a:pt x="0" y="0"/>
                  </a:moveTo>
                  <a:lnTo>
                    <a:pt x="567389" y="0"/>
                  </a:lnTo>
                  <a:lnTo>
                    <a:pt x="567389" y="823604"/>
                  </a:lnTo>
                  <a:lnTo>
                    <a:pt x="0" y="823604"/>
                  </a:lnTo>
                  <a:close/>
                </a:path>
              </a:pathLst>
            </a:custGeom>
            <a:solidFill>
              <a:srgbClr val="FF695A"/>
            </a:solidFill>
          </p:spPr>
        </p:sp>
        <p:sp>
          <p:nvSpPr>
            <p:cNvPr name="TextBox 33" id="33"/>
            <p:cNvSpPr txBox="true"/>
            <p:nvPr/>
          </p:nvSpPr>
          <p:spPr>
            <a:xfrm>
              <a:off x="0" y="-28575"/>
              <a:ext cx="567389" cy="852180"/>
            </a:xfrm>
            <a:prstGeom prst="rect">
              <a:avLst/>
            </a:prstGeom>
          </p:spPr>
          <p:txBody>
            <a:bodyPr anchor="ctr" rtlCol="false" tIns="50800" lIns="50800" bIns="50800" rIns="50800"/>
            <a:lstStyle/>
            <a:p>
              <a:pPr algn="ctr">
                <a:lnSpc>
                  <a:spcPts val="1960"/>
                </a:lnSpc>
                <a:spcBef>
                  <a:spcPct val="0"/>
                </a:spcBef>
              </a:pPr>
            </a:p>
          </p:txBody>
        </p:sp>
      </p:grpSp>
      <p:sp>
        <p:nvSpPr>
          <p:cNvPr name="TextBox 34" id="34"/>
          <p:cNvSpPr txBox="true"/>
          <p:nvPr/>
        </p:nvSpPr>
        <p:spPr>
          <a:xfrm rot="0">
            <a:off x="576001" y="5738461"/>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Confirmation</a:t>
            </a:r>
          </a:p>
        </p:txBody>
      </p:sp>
      <p:sp>
        <p:nvSpPr>
          <p:cNvPr name="TextBox 35" id="35"/>
          <p:cNvSpPr txBox="true"/>
          <p:nvPr/>
        </p:nvSpPr>
        <p:spPr>
          <a:xfrm rot="0">
            <a:off x="2456334" y="5738461"/>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Négativité</a:t>
            </a:r>
          </a:p>
        </p:txBody>
      </p:sp>
      <p:sp>
        <p:nvSpPr>
          <p:cNvPr name="TextBox 36" id="36"/>
          <p:cNvSpPr txBox="true"/>
          <p:nvPr/>
        </p:nvSpPr>
        <p:spPr>
          <a:xfrm rot="0">
            <a:off x="4316632" y="5738461"/>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Groupe</a:t>
            </a:r>
          </a:p>
        </p:txBody>
      </p:sp>
      <p:sp>
        <p:nvSpPr>
          <p:cNvPr name="TextBox 37" id="37"/>
          <p:cNvSpPr txBox="true"/>
          <p:nvPr/>
        </p:nvSpPr>
        <p:spPr>
          <a:xfrm rot="0">
            <a:off x="6107023" y="5738461"/>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Halo</a:t>
            </a:r>
          </a:p>
        </p:txBody>
      </p:sp>
      <p:sp>
        <p:nvSpPr>
          <p:cNvPr name="TextBox 38" id="38"/>
          <p:cNvSpPr txBox="true"/>
          <p:nvPr/>
        </p:nvSpPr>
        <p:spPr>
          <a:xfrm rot="0">
            <a:off x="790103" y="8100190"/>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Ancrage</a:t>
            </a:r>
          </a:p>
        </p:txBody>
      </p:sp>
      <p:sp>
        <p:nvSpPr>
          <p:cNvPr name="TextBox 39" id="39"/>
          <p:cNvSpPr txBox="true"/>
          <p:nvPr/>
        </p:nvSpPr>
        <p:spPr>
          <a:xfrm rot="0">
            <a:off x="2357500" y="8100190"/>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Disponiblité</a:t>
            </a:r>
          </a:p>
        </p:txBody>
      </p:sp>
      <p:sp>
        <p:nvSpPr>
          <p:cNvPr name="TextBox 40" id="40"/>
          <p:cNvSpPr txBox="true"/>
          <p:nvPr/>
        </p:nvSpPr>
        <p:spPr>
          <a:xfrm rot="0">
            <a:off x="4169557" y="8100190"/>
            <a:ext cx="1323666" cy="2571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Projection</a:t>
            </a:r>
          </a:p>
        </p:txBody>
      </p:sp>
      <p:sp>
        <p:nvSpPr>
          <p:cNvPr name="TextBox 41" id="41"/>
          <p:cNvSpPr txBox="true"/>
          <p:nvPr/>
        </p:nvSpPr>
        <p:spPr>
          <a:xfrm rot="0">
            <a:off x="5864698" y="8100190"/>
            <a:ext cx="1323666" cy="5238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Dunning-Kruger</a:t>
            </a:r>
          </a:p>
        </p:txBody>
      </p:sp>
      <p:sp>
        <p:nvSpPr>
          <p:cNvPr name="TextBox 42" id="42"/>
          <p:cNvSpPr txBox="true"/>
          <p:nvPr/>
        </p:nvSpPr>
        <p:spPr>
          <a:xfrm rot="0">
            <a:off x="576001" y="6115973"/>
            <a:ext cx="1385844" cy="119380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Si un prof est injuste avec toi une fois, alors</a:t>
            </a:r>
          </a:p>
          <a:p>
            <a:pPr algn="l">
              <a:lnSpc>
                <a:spcPts val="1399"/>
              </a:lnSpc>
            </a:pPr>
            <a:r>
              <a:rPr lang="en-US" sz="999">
                <a:solidFill>
                  <a:srgbClr val="000000"/>
                </a:solidFill>
                <a:latin typeface="Open Sans"/>
                <a:ea typeface="Open Sans"/>
                <a:cs typeface="Open Sans"/>
                <a:sym typeface="Open Sans"/>
              </a:rPr>
              <a:t>tu ne verras plus que les choses qui te confirment cette injustice, sans voir les fois où il est juste.</a:t>
            </a:r>
          </a:p>
        </p:txBody>
      </p:sp>
      <p:sp>
        <p:nvSpPr>
          <p:cNvPr name="TextBox 43" id="43"/>
          <p:cNvSpPr txBox="true"/>
          <p:nvPr/>
        </p:nvSpPr>
        <p:spPr>
          <a:xfrm rot="0">
            <a:off x="2295322" y="6157561"/>
            <a:ext cx="1385844" cy="119380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Si tu as une mauvaise note dans un matière, tu pourrais penser</a:t>
            </a:r>
          </a:p>
          <a:p>
            <a:pPr algn="l">
              <a:lnSpc>
                <a:spcPts val="1399"/>
              </a:lnSpc>
            </a:pPr>
            <a:r>
              <a:rPr lang="en-US" sz="999">
                <a:solidFill>
                  <a:srgbClr val="000000"/>
                </a:solidFill>
                <a:latin typeface="Open Sans"/>
                <a:ea typeface="Open Sans"/>
                <a:cs typeface="Open Sans"/>
                <a:sym typeface="Open Sans"/>
              </a:rPr>
              <a:t>que tu es mauvais dans cette matière, sans voir les bons résultats.</a:t>
            </a:r>
          </a:p>
        </p:txBody>
      </p:sp>
      <p:sp>
        <p:nvSpPr>
          <p:cNvPr name="TextBox 44" id="44"/>
          <p:cNvSpPr txBox="true"/>
          <p:nvPr/>
        </p:nvSpPr>
        <p:spPr>
          <a:xfrm rot="0">
            <a:off x="4010622" y="6214711"/>
            <a:ext cx="1385844" cy="102235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SSi ton groupe pense que cette série est géniale, tu auras du mal à la critiquer, même si tu ne l’aimes pas plus que ca.</a:t>
            </a:r>
          </a:p>
        </p:txBody>
      </p:sp>
      <p:sp>
        <p:nvSpPr>
          <p:cNvPr name="TextBox 45" id="45"/>
          <p:cNvSpPr txBox="true"/>
          <p:nvPr/>
        </p:nvSpPr>
        <p:spPr>
          <a:xfrm rot="0">
            <a:off x="5695539" y="6214711"/>
            <a:ext cx="1385844" cy="119380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Une bonne impression générale sur une personne peut influencer ton jugement sur d’autres points de sa personnalité.</a:t>
            </a:r>
          </a:p>
        </p:txBody>
      </p:sp>
      <p:sp>
        <p:nvSpPr>
          <p:cNvPr name="TextBox 46" id="46"/>
          <p:cNvSpPr txBox="true"/>
          <p:nvPr/>
        </p:nvSpPr>
        <p:spPr>
          <a:xfrm rot="0">
            <a:off x="629135" y="8445190"/>
            <a:ext cx="1385844" cy="153670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Si quelqu’un te dit que ce jeu vidéo est nul, tu pourrais garder cette idée en tête, même après y avoir joué toi-même, parce qu’on peut s’accrocher à la première information reçue.</a:t>
            </a:r>
          </a:p>
        </p:txBody>
      </p:sp>
      <p:sp>
        <p:nvSpPr>
          <p:cNvPr name="TextBox 47" id="47"/>
          <p:cNvSpPr txBox="true"/>
          <p:nvPr/>
        </p:nvSpPr>
        <p:spPr>
          <a:xfrm rot="0">
            <a:off x="2319978" y="8445190"/>
            <a:ext cx="1385844" cy="102235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Si tu entends beaucoup parler d’accidents de vélo, tu pourrais surestimer le risque d’en avoir un toi-même.</a:t>
            </a:r>
          </a:p>
        </p:txBody>
      </p:sp>
      <p:sp>
        <p:nvSpPr>
          <p:cNvPr name="TextBox 48" id="48"/>
          <p:cNvSpPr txBox="true"/>
          <p:nvPr/>
        </p:nvSpPr>
        <p:spPr>
          <a:xfrm rot="0">
            <a:off x="4010622" y="8445190"/>
            <a:ext cx="1385844" cy="136525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Tu pourrais croire que si tu trouves un film ennuyeux, tout le monde doit le trouver ennuyeux aussi = penser que les autres pensent et ressentent </a:t>
            </a:r>
          </a:p>
          <a:p>
            <a:pPr algn="l">
              <a:lnSpc>
                <a:spcPts val="1399"/>
              </a:lnSpc>
            </a:pPr>
            <a:r>
              <a:rPr lang="en-US" sz="999">
                <a:solidFill>
                  <a:srgbClr val="000000"/>
                </a:solidFill>
                <a:latin typeface="Open Sans"/>
                <a:ea typeface="Open Sans"/>
                <a:cs typeface="Open Sans"/>
                <a:sym typeface="Open Sans"/>
              </a:rPr>
              <a:t>tout comme toi.</a:t>
            </a:r>
          </a:p>
        </p:txBody>
      </p:sp>
      <p:sp>
        <p:nvSpPr>
          <p:cNvPr name="TextBox 49" id="49"/>
          <p:cNvSpPr txBox="true"/>
          <p:nvPr/>
        </p:nvSpPr>
        <p:spPr>
          <a:xfrm rot="0">
            <a:off x="5695539" y="8824090"/>
            <a:ext cx="1385844" cy="850900"/>
          </a:xfrm>
          <a:prstGeom prst="rect">
            <a:avLst/>
          </a:prstGeom>
        </p:spPr>
        <p:txBody>
          <a:bodyPr anchor="t" rtlCol="false" tIns="0" lIns="0" bIns="0" rIns="0">
            <a:spAutoFit/>
          </a:bodyPr>
          <a:lstStyle/>
          <a:p>
            <a:pPr algn="l">
              <a:lnSpc>
                <a:spcPts val="1399"/>
              </a:lnSpc>
            </a:pPr>
            <a:r>
              <a:rPr lang="en-US" sz="999">
                <a:solidFill>
                  <a:srgbClr val="000000"/>
                </a:solidFill>
                <a:latin typeface="Open Sans"/>
                <a:ea typeface="Open Sans"/>
                <a:cs typeface="Open Sans"/>
                <a:sym typeface="Open Sans"/>
              </a:rPr>
              <a:t>Tu pourrais penser, juste après avoir appris quelques accords de guitare, que, ça y est, tu es déjà assez bon.</a:t>
            </a:r>
          </a:p>
        </p:txBody>
      </p:sp>
      <p:sp>
        <p:nvSpPr>
          <p:cNvPr name="TextBox 50" id="50"/>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grpSp>
        <p:nvGrpSpPr>
          <p:cNvPr name="Group 5" id="5"/>
          <p:cNvGrpSpPr/>
          <p:nvPr/>
        </p:nvGrpSpPr>
        <p:grpSpPr>
          <a:xfrm rot="0">
            <a:off x="263111" y="2153323"/>
            <a:ext cx="7162650" cy="4898322"/>
            <a:chOff x="0" y="0"/>
            <a:chExt cx="2715991" cy="1857385"/>
          </a:xfrm>
        </p:grpSpPr>
        <p:sp>
          <p:nvSpPr>
            <p:cNvPr name="Freeform 6" id="6"/>
            <p:cNvSpPr/>
            <p:nvPr/>
          </p:nvSpPr>
          <p:spPr>
            <a:xfrm flipH="false" flipV="false" rot="0">
              <a:off x="0" y="0"/>
              <a:ext cx="2715991" cy="1857385"/>
            </a:xfrm>
            <a:custGeom>
              <a:avLst/>
              <a:gdLst/>
              <a:ahLst/>
              <a:cxnLst/>
              <a:rect r="r" b="b" t="t" l="l"/>
              <a:pathLst>
                <a:path h="1857385" w="2715991">
                  <a:moveTo>
                    <a:pt x="0" y="0"/>
                  </a:moveTo>
                  <a:lnTo>
                    <a:pt x="2715991" y="0"/>
                  </a:lnTo>
                  <a:lnTo>
                    <a:pt x="2715991" y="1857385"/>
                  </a:lnTo>
                  <a:lnTo>
                    <a:pt x="0" y="1857385"/>
                  </a:lnTo>
                  <a:close/>
                </a:path>
              </a:pathLst>
            </a:custGeom>
            <a:solidFill>
              <a:srgbClr val="FDEAEB"/>
            </a:solidFill>
          </p:spPr>
        </p:sp>
        <p:sp>
          <p:nvSpPr>
            <p:cNvPr name="TextBox 7" id="7"/>
            <p:cNvSpPr txBox="true"/>
            <p:nvPr/>
          </p:nvSpPr>
          <p:spPr>
            <a:xfrm>
              <a:off x="0" y="-28575"/>
              <a:ext cx="2715991" cy="1885960"/>
            </a:xfrm>
            <a:prstGeom prst="rect">
              <a:avLst/>
            </a:prstGeom>
          </p:spPr>
          <p:txBody>
            <a:bodyPr anchor="ctr" rtlCol="false" tIns="50800" lIns="50800" bIns="50800" rIns="50800"/>
            <a:lstStyle/>
            <a:p>
              <a:pPr algn="ctr">
                <a:lnSpc>
                  <a:spcPts val="1960"/>
                </a:lnSpc>
                <a:spcBef>
                  <a:spcPct val="0"/>
                </a:spcBef>
              </a:pPr>
            </a:p>
          </p:txBody>
        </p:sp>
      </p:grpSp>
      <p:sp>
        <p:nvSpPr>
          <p:cNvPr name="TextBox 8" id="8"/>
          <p:cNvSpPr txBox="true"/>
          <p:nvPr/>
        </p:nvSpPr>
        <p:spPr>
          <a:xfrm rot="0">
            <a:off x="1012908" y="505950"/>
            <a:ext cx="5534184" cy="1099820"/>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Les super pouvoirs de mon </a:t>
            </a:r>
          </a:p>
          <a:p>
            <a:pPr algn="ctr">
              <a:lnSpc>
                <a:spcPts val="4480"/>
              </a:lnSpc>
            </a:pPr>
            <a:r>
              <a:rPr lang="en-US" sz="3200" b="true">
                <a:solidFill>
                  <a:srgbClr val="FFFFFF"/>
                </a:solidFill>
                <a:latin typeface="Open Sans Bold"/>
                <a:ea typeface="Open Sans Bold"/>
                <a:cs typeface="Open Sans Bold"/>
                <a:sym typeface="Open Sans Bold"/>
              </a:rPr>
              <a:t>cerveau qui apprend</a:t>
            </a:r>
          </a:p>
        </p:txBody>
      </p:sp>
      <p:sp>
        <p:nvSpPr>
          <p:cNvPr name="Freeform 9" id="9"/>
          <p:cNvSpPr/>
          <p:nvPr/>
        </p:nvSpPr>
        <p:spPr>
          <a:xfrm flipH="false" flipV="false" rot="0">
            <a:off x="2375761" y="2633802"/>
            <a:ext cx="2469863" cy="2442077"/>
          </a:xfrm>
          <a:custGeom>
            <a:avLst/>
            <a:gdLst/>
            <a:ahLst/>
            <a:cxnLst/>
            <a:rect r="r" b="b" t="t" l="l"/>
            <a:pathLst>
              <a:path h="2442077" w="2469863">
                <a:moveTo>
                  <a:pt x="0" y="0"/>
                </a:moveTo>
                <a:lnTo>
                  <a:pt x="2469863" y="0"/>
                </a:lnTo>
                <a:lnTo>
                  <a:pt x="2469863" y="2442077"/>
                </a:lnTo>
                <a:lnTo>
                  <a:pt x="0" y="2442077"/>
                </a:lnTo>
                <a:lnTo>
                  <a:pt x="0" y="0"/>
                </a:lnTo>
                <a:close/>
              </a:path>
            </a:pathLst>
          </a:custGeom>
          <a:blipFill>
            <a:blip r:embed="rId2"/>
            <a:stretch>
              <a:fillRect l="0" t="0" r="0" b="0"/>
            </a:stretch>
          </a:blipFill>
        </p:spPr>
      </p:sp>
      <p:sp>
        <p:nvSpPr>
          <p:cNvPr name="TextBox 10" id="10"/>
          <p:cNvSpPr txBox="true"/>
          <p:nvPr/>
        </p:nvSpPr>
        <p:spPr>
          <a:xfrm rot="0">
            <a:off x="388155" y="2241306"/>
            <a:ext cx="2206763" cy="349250"/>
          </a:xfrm>
          <a:prstGeom prst="rect">
            <a:avLst/>
          </a:prstGeom>
        </p:spPr>
        <p:txBody>
          <a:bodyPr anchor="t" rtlCol="false" tIns="0" lIns="0" bIns="0" rIns="0">
            <a:spAutoFit/>
          </a:bodyPr>
          <a:lstStyle/>
          <a:p>
            <a:pPr algn="l" marL="431801" indent="-215900" lvl="1">
              <a:lnSpc>
                <a:spcPts val="2800"/>
              </a:lnSpc>
              <a:buFont typeface="Arial"/>
              <a:buChar char="•"/>
            </a:pPr>
            <a:r>
              <a:rPr lang="en-US" sz="2000">
                <a:solidFill>
                  <a:srgbClr val="000000"/>
                </a:solidFill>
                <a:latin typeface="Open Sans"/>
                <a:ea typeface="Open Sans"/>
                <a:cs typeface="Open Sans"/>
                <a:sym typeface="Open Sans"/>
              </a:rPr>
              <a:t>L’attention</a:t>
            </a:r>
          </a:p>
        </p:txBody>
      </p:sp>
      <p:sp>
        <p:nvSpPr>
          <p:cNvPr name="TextBox 11" id="11"/>
          <p:cNvSpPr txBox="true"/>
          <p:nvPr/>
        </p:nvSpPr>
        <p:spPr>
          <a:xfrm rot="0">
            <a:off x="522257" y="4521135"/>
            <a:ext cx="2206763" cy="349250"/>
          </a:xfrm>
          <a:prstGeom prst="rect">
            <a:avLst/>
          </a:prstGeom>
        </p:spPr>
        <p:txBody>
          <a:bodyPr anchor="t" rtlCol="false" tIns="0" lIns="0" bIns="0" rIns="0">
            <a:spAutoFit/>
          </a:bodyPr>
          <a:lstStyle/>
          <a:p>
            <a:pPr algn="l" marL="431801" indent="-215900" lvl="1">
              <a:lnSpc>
                <a:spcPts val="2800"/>
              </a:lnSpc>
              <a:buFont typeface="Arial"/>
              <a:buChar char="•"/>
            </a:pPr>
            <a:r>
              <a:rPr lang="en-US" sz="2000">
                <a:solidFill>
                  <a:srgbClr val="000000"/>
                </a:solidFill>
                <a:latin typeface="Open Sans"/>
                <a:ea typeface="Open Sans"/>
                <a:cs typeface="Open Sans"/>
                <a:sym typeface="Open Sans"/>
              </a:rPr>
              <a:t>La motivation</a:t>
            </a:r>
          </a:p>
        </p:txBody>
      </p:sp>
      <p:sp>
        <p:nvSpPr>
          <p:cNvPr name="TextBox 12" id="12"/>
          <p:cNvSpPr txBox="true"/>
          <p:nvPr/>
        </p:nvSpPr>
        <p:spPr>
          <a:xfrm rot="0">
            <a:off x="4845624" y="2241306"/>
            <a:ext cx="2206763" cy="349250"/>
          </a:xfrm>
          <a:prstGeom prst="rect">
            <a:avLst/>
          </a:prstGeom>
        </p:spPr>
        <p:txBody>
          <a:bodyPr anchor="t" rtlCol="false" tIns="0" lIns="0" bIns="0" rIns="0">
            <a:spAutoFit/>
          </a:bodyPr>
          <a:lstStyle/>
          <a:p>
            <a:pPr algn="l" marL="431801" indent="-215900" lvl="1">
              <a:lnSpc>
                <a:spcPts val="2800"/>
              </a:lnSpc>
              <a:buFont typeface="Arial"/>
              <a:buChar char="•"/>
            </a:pPr>
            <a:r>
              <a:rPr lang="en-US" sz="2000">
                <a:solidFill>
                  <a:srgbClr val="000000"/>
                </a:solidFill>
                <a:latin typeface="Open Sans"/>
                <a:ea typeface="Open Sans"/>
                <a:cs typeface="Open Sans"/>
                <a:sym typeface="Open Sans"/>
              </a:rPr>
              <a:t>La mémoire</a:t>
            </a:r>
          </a:p>
        </p:txBody>
      </p:sp>
      <p:sp>
        <p:nvSpPr>
          <p:cNvPr name="TextBox 13" id="13"/>
          <p:cNvSpPr txBox="true"/>
          <p:nvPr/>
        </p:nvSpPr>
        <p:spPr>
          <a:xfrm rot="0">
            <a:off x="4998024" y="4521135"/>
            <a:ext cx="2206763" cy="701675"/>
          </a:xfrm>
          <a:prstGeom prst="rect">
            <a:avLst/>
          </a:prstGeom>
        </p:spPr>
        <p:txBody>
          <a:bodyPr anchor="t" rtlCol="false" tIns="0" lIns="0" bIns="0" rIns="0">
            <a:spAutoFit/>
          </a:bodyPr>
          <a:lstStyle/>
          <a:p>
            <a:pPr algn="l" marL="431801" indent="-215900" lvl="1">
              <a:lnSpc>
                <a:spcPts val="2800"/>
              </a:lnSpc>
              <a:buFont typeface="Arial"/>
              <a:buChar char="•"/>
            </a:pPr>
            <a:r>
              <a:rPr lang="en-US" sz="2000">
                <a:solidFill>
                  <a:srgbClr val="000000"/>
                </a:solidFill>
                <a:latin typeface="Open Sans"/>
                <a:ea typeface="Open Sans"/>
                <a:cs typeface="Open Sans"/>
                <a:sym typeface="Open Sans"/>
              </a:rPr>
              <a:t>Le raisonnement</a:t>
            </a:r>
          </a:p>
        </p:txBody>
      </p:sp>
      <p:sp>
        <p:nvSpPr>
          <p:cNvPr name="TextBox 14" id="14"/>
          <p:cNvSpPr txBox="true"/>
          <p:nvPr/>
        </p:nvSpPr>
        <p:spPr>
          <a:xfrm rot="0">
            <a:off x="779165" y="2605227"/>
            <a:ext cx="2206763" cy="267970"/>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Je cible mon attention</a:t>
            </a:r>
          </a:p>
        </p:txBody>
      </p:sp>
      <p:sp>
        <p:nvSpPr>
          <p:cNvPr name="TextBox 15" id="15"/>
          <p:cNvSpPr txBox="true"/>
          <p:nvPr/>
        </p:nvSpPr>
        <p:spPr>
          <a:xfrm rot="0">
            <a:off x="931565" y="4929512"/>
            <a:ext cx="2206763" cy="264160"/>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Je persévère</a:t>
            </a:r>
          </a:p>
        </p:txBody>
      </p:sp>
      <p:sp>
        <p:nvSpPr>
          <p:cNvPr name="TextBox 16" id="16"/>
          <p:cNvSpPr txBox="true"/>
          <p:nvPr/>
        </p:nvSpPr>
        <p:spPr>
          <a:xfrm rot="0">
            <a:off x="5328247" y="2605227"/>
            <a:ext cx="1876540" cy="1369060"/>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Je dois faire des efforts pour mémoriser et faciliter l’automatisation</a:t>
            </a:r>
          </a:p>
        </p:txBody>
      </p:sp>
      <p:sp>
        <p:nvSpPr>
          <p:cNvPr name="TextBox 17" id="17"/>
          <p:cNvSpPr txBox="true"/>
          <p:nvPr/>
        </p:nvSpPr>
        <p:spPr>
          <a:xfrm rot="0">
            <a:off x="5449717" y="5241860"/>
            <a:ext cx="1876540" cy="816610"/>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Je résiste aux automatismes devant les pièges</a:t>
            </a:r>
          </a:p>
        </p:txBody>
      </p:sp>
      <p:sp>
        <p:nvSpPr>
          <p:cNvPr name="TextBox 18" id="18"/>
          <p:cNvSpPr txBox="true"/>
          <p:nvPr/>
        </p:nvSpPr>
        <p:spPr>
          <a:xfrm rot="0">
            <a:off x="2034946" y="5616827"/>
            <a:ext cx="2206763" cy="701675"/>
          </a:xfrm>
          <a:prstGeom prst="rect">
            <a:avLst/>
          </a:prstGeom>
        </p:spPr>
        <p:txBody>
          <a:bodyPr anchor="t" rtlCol="false" tIns="0" lIns="0" bIns="0" rIns="0">
            <a:spAutoFit/>
          </a:bodyPr>
          <a:lstStyle/>
          <a:p>
            <a:pPr algn="l" marL="431801" indent="-215900" lvl="1">
              <a:lnSpc>
                <a:spcPts val="2800"/>
              </a:lnSpc>
              <a:buFont typeface="Arial"/>
              <a:buChar char="•"/>
            </a:pPr>
            <a:r>
              <a:rPr lang="en-US" sz="2000">
                <a:solidFill>
                  <a:srgbClr val="000000"/>
                </a:solidFill>
                <a:latin typeface="Open Sans"/>
                <a:ea typeface="Open Sans"/>
                <a:cs typeface="Open Sans"/>
                <a:sym typeface="Open Sans"/>
              </a:rPr>
              <a:t>la mémoire de travail</a:t>
            </a:r>
          </a:p>
        </p:txBody>
      </p:sp>
      <p:sp>
        <p:nvSpPr>
          <p:cNvPr name="TextBox 19" id="19"/>
          <p:cNvSpPr txBox="true"/>
          <p:nvPr/>
        </p:nvSpPr>
        <p:spPr>
          <a:xfrm rot="0">
            <a:off x="1204056" y="6375652"/>
            <a:ext cx="4744950" cy="540385"/>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Je planifie mes pensées intérieures avec des images mentales ou une “petite voix” intérieure</a:t>
            </a:r>
          </a:p>
        </p:txBody>
      </p:sp>
      <p:sp>
        <p:nvSpPr>
          <p:cNvPr name="TextBox 20" id="20"/>
          <p:cNvSpPr txBox="true"/>
          <p:nvPr/>
        </p:nvSpPr>
        <p:spPr>
          <a:xfrm rot="0">
            <a:off x="263111" y="7423120"/>
            <a:ext cx="6882469" cy="540385"/>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Mon cerveau est doté de forces à la naissance : </a:t>
            </a:r>
            <a:r>
              <a:rPr lang="en-US" sz="1600" b="true">
                <a:solidFill>
                  <a:srgbClr val="000000"/>
                </a:solidFill>
                <a:latin typeface="Open Sans Bold"/>
                <a:ea typeface="Open Sans Bold"/>
                <a:cs typeface="Open Sans Bold"/>
                <a:sym typeface="Open Sans Bold"/>
              </a:rPr>
              <a:t>les fonctions cognitives</a:t>
            </a:r>
            <a:r>
              <a:rPr lang="en-US" sz="1600">
                <a:solidFill>
                  <a:srgbClr val="000000"/>
                </a:solidFill>
                <a:latin typeface="Open Sans"/>
                <a:ea typeface="Open Sans"/>
                <a:cs typeface="Open Sans"/>
                <a:sym typeface="Open Sans"/>
              </a:rPr>
              <a:t> qui fonctionnent comme un moteur de voiture.</a:t>
            </a:r>
          </a:p>
        </p:txBody>
      </p:sp>
      <p:sp>
        <p:nvSpPr>
          <p:cNvPr name="TextBox 21" id="21"/>
          <p:cNvSpPr txBox="true"/>
          <p:nvPr/>
        </p:nvSpPr>
        <p:spPr>
          <a:xfrm rot="0">
            <a:off x="263111" y="8150446"/>
            <a:ext cx="6882469" cy="1092835"/>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Pour bien les utiliser, </a:t>
            </a:r>
            <a:r>
              <a:rPr lang="en-US" sz="1600" b="true">
                <a:solidFill>
                  <a:srgbClr val="000000"/>
                </a:solidFill>
                <a:latin typeface="Open Sans Bold"/>
                <a:ea typeface="Open Sans Bold"/>
                <a:cs typeface="Open Sans Bold"/>
                <a:sym typeface="Open Sans Bold"/>
              </a:rPr>
              <a:t>les fonctions exécutives</a:t>
            </a:r>
            <a:r>
              <a:rPr lang="en-US" sz="1600">
                <a:solidFill>
                  <a:srgbClr val="000000"/>
                </a:solidFill>
                <a:latin typeface="Open Sans"/>
                <a:ea typeface="Open Sans"/>
                <a:cs typeface="Open Sans"/>
                <a:sym typeface="Open Sans"/>
              </a:rPr>
              <a:t> sont mes pouvoirs.</a:t>
            </a:r>
          </a:p>
          <a:p>
            <a:pPr algn="l">
              <a:lnSpc>
                <a:spcPts val="2240"/>
              </a:lnSpc>
            </a:pPr>
            <a:r>
              <a:rPr lang="en-US" sz="1600">
                <a:solidFill>
                  <a:srgbClr val="000000"/>
                </a:solidFill>
                <a:latin typeface="Open Sans"/>
                <a:ea typeface="Open Sans"/>
                <a:cs typeface="Open Sans"/>
                <a:sym typeface="Open Sans"/>
              </a:rPr>
              <a:t>Je peux aider ce moteur à devenir plus efficace quand j’apprends en utiliser mes fonctions comme des commandes, pour accélérer ou ralentir.</a:t>
            </a:r>
          </a:p>
        </p:txBody>
      </p:sp>
      <p:sp>
        <p:nvSpPr>
          <p:cNvPr name="Freeform 22" id="22"/>
          <p:cNvSpPr/>
          <p:nvPr/>
        </p:nvSpPr>
        <p:spPr>
          <a:xfrm flipH="false" flipV="false" rot="0">
            <a:off x="1222307" y="9147042"/>
            <a:ext cx="1232482" cy="1232482"/>
          </a:xfrm>
          <a:custGeom>
            <a:avLst/>
            <a:gdLst/>
            <a:ahLst/>
            <a:cxnLst/>
            <a:rect r="r" b="b" t="t" l="l"/>
            <a:pathLst>
              <a:path h="1232482" w="1232482">
                <a:moveTo>
                  <a:pt x="0" y="0"/>
                </a:moveTo>
                <a:lnTo>
                  <a:pt x="1232482" y="0"/>
                </a:lnTo>
                <a:lnTo>
                  <a:pt x="1232482" y="1232482"/>
                </a:lnTo>
                <a:lnTo>
                  <a:pt x="0" y="123248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3" id="23"/>
          <p:cNvSpPr/>
          <p:nvPr/>
        </p:nvSpPr>
        <p:spPr>
          <a:xfrm flipH="false" flipV="false" rot="0">
            <a:off x="5357025" y="9147042"/>
            <a:ext cx="1190066" cy="1190066"/>
          </a:xfrm>
          <a:custGeom>
            <a:avLst/>
            <a:gdLst/>
            <a:ahLst/>
            <a:cxnLst/>
            <a:rect r="r" b="b" t="t" l="l"/>
            <a:pathLst>
              <a:path h="1190066" w="1190066">
                <a:moveTo>
                  <a:pt x="0" y="0"/>
                </a:moveTo>
                <a:lnTo>
                  <a:pt x="1190067" y="0"/>
                </a:lnTo>
                <a:lnTo>
                  <a:pt x="1190067" y="1190066"/>
                </a:lnTo>
                <a:lnTo>
                  <a:pt x="0" y="119006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24" id="24"/>
          <p:cNvSpPr txBox="true"/>
          <p:nvPr/>
        </p:nvSpPr>
        <p:spPr>
          <a:xfrm rot="0">
            <a:off x="4181224" y="9910030"/>
            <a:ext cx="2206763" cy="407669"/>
          </a:xfrm>
          <a:prstGeom prst="rect">
            <a:avLst/>
          </a:prstGeom>
        </p:spPr>
        <p:txBody>
          <a:bodyPr anchor="t" rtlCol="false" tIns="0" lIns="0" bIns="0" rIns="0">
            <a:spAutoFit/>
          </a:bodyPr>
          <a:lstStyle/>
          <a:p>
            <a:pPr algn="l">
              <a:lnSpc>
                <a:spcPts val="1680"/>
              </a:lnSpc>
            </a:pPr>
            <a:r>
              <a:rPr lang="en-US" sz="1200">
                <a:solidFill>
                  <a:srgbClr val="000000"/>
                </a:solidFill>
                <a:latin typeface="Open Sans"/>
                <a:ea typeface="Open Sans"/>
                <a:cs typeface="Open Sans"/>
                <a:sym typeface="Open Sans"/>
              </a:rPr>
              <a:t>8 conseils pour</a:t>
            </a:r>
          </a:p>
          <a:p>
            <a:pPr algn="l">
              <a:lnSpc>
                <a:spcPts val="1680"/>
              </a:lnSpc>
            </a:pPr>
            <a:r>
              <a:rPr lang="en-US" sz="1200">
                <a:solidFill>
                  <a:srgbClr val="000000"/>
                </a:solidFill>
                <a:latin typeface="Open Sans"/>
                <a:ea typeface="Open Sans"/>
                <a:cs typeface="Open Sans"/>
                <a:sym typeface="Open Sans"/>
              </a:rPr>
              <a:t>mieux réviser</a:t>
            </a:r>
          </a:p>
        </p:txBody>
      </p:sp>
      <p:sp>
        <p:nvSpPr>
          <p:cNvPr name="TextBox 25" id="25"/>
          <p:cNvSpPr txBox="true"/>
          <p:nvPr/>
        </p:nvSpPr>
        <p:spPr>
          <a:xfrm rot="0">
            <a:off x="2507312" y="9690955"/>
            <a:ext cx="1069219" cy="617219"/>
          </a:xfrm>
          <a:prstGeom prst="rect">
            <a:avLst/>
          </a:prstGeom>
        </p:spPr>
        <p:txBody>
          <a:bodyPr anchor="t" rtlCol="false" tIns="0" lIns="0" bIns="0" rIns="0">
            <a:spAutoFit/>
          </a:bodyPr>
          <a:lstStyle/>
          <a:p>
            <a:pPr algn="l">
              <a:lnSpc>
                <a:spcPts val="1680"/>
              </a:lnSpc>
            </a:pPr>
            <a:r>
              <a:rPr lang="en-US" sz="1200">
                <a:solidFill>
                  <a:srgbClr val="000000"/>
                </a:solidFill>
                <a:latin typeface="Open Sans"/>
                <a:ea typeface="Open Sans"/>
                <a:cs typeface="Open Sans"/>
                <a:sym typeface="Open Sans"/>
              </a:rPr>
              <a:t>Aider mon</a:t>
            </a:r>
          </a:p>
          <a:p>
            <a:pPr algn="l">
              <a:lnSpc>
                <a:spcPts val="1680"/>
              </a:lnSpc>
            </a:pPr>
            <a:r>
              <a:rPr lang="en-US" sz="1200">
                <a:solidFill>
                  <a:srgbClr val="000000"/>
                </a:solidFill>
                <a:latin typeface="Open Sans"/>
                <a:ea typeface="Open Sans"/>
                <a:cs typeface="Open Sans"/>
                <a:sym typeface="Open Sans"/>
              </a:rPr>
              <a:t>cerveau à </a:t>
            </a:r>
          </a:p>
          <a:p>
            <a:pPr algn="l">
              <a:lnSpc>
                <a:spcPts val="1680"/>
              </a:lnSpc>
            </a:pPr>
            <a:r>
              <a:rPr lang="en-US" sz="1200">
                <a:solidFill>
                  <a:srgbClr val="000000"/>
                </a:solidFill>
                <a:latin typeface="Open Sans"/>
                <a:ea typeface="Open Sans"/>
                <a:cs typeface="Open Sans"/>
                <a:sym typeface="Open Sans"/>
              </a:rPr>
              <a:t>apprendre</a:t>
            </a:r>
          </a:p>
        </p:txBody>
      </p:sp>
      <p:sp>
        <p:nvSpPr>
          <p:cNvPr name="TextBox 26" id="26"/>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084619"/>
            <a:chOff x="0" y="0"/>
            <a:chExt cx="2342196" cy="411275"/>
          </a:xfrm>
        </p:grpSpPr>
        <p:sp>
          <p:nvSpPr>
            <p:cNvPr name="Freeform 3" id="3"/>
            <p:cNvSpPr/>
            <p:nvPr/>
          </p:nvSpPr>
          <p:spPr>
            <a:xfrm flipH="false" flipV="false" rot="0">
              <a:off x="0" y="0"/>
              <a:ext cx="2342196" cy="411275"/>
            </a:xfrm>
            <a:custGeom>
              <a:avLst/>
              <a:gdLst/>
              <a:ahLst/>
              <a:cxnLst/>
              <a:rect r="r" b="b" t="t" l="l"/>
              <a:pathLst>
                <a:path h="411275" w="2342196">
                  <a:moveTo>
                    <a:pt x="0" y="0"/>
                  </a:moveTo>
                  <a:lnTo>
                    <a:pt x="2342196" y="0"/>
                  </a:lnTo>
                  <a:lnTo>
                    <a:pt x="2342196" y="411275"/>
                  </a:lnTo>
                  <a:lnTo>
                    <a:pt x="0" y="411275"/>
                  </a:lnTo>
                  <a:close/>
                </a:path>
              </a:pathLst>
            </a:custGeom>
            <a:solidFill>
              <a:srgbClr val="000000"/>
            </a:solidFill>
          </p:spPr>
        </p:sp>
        <p:sp>
          <p:nvSpPr>
            <p:cNvPr name="TextBox 4" id="4"/>
            <p:cNvSpPr txBox="true"/>
            <p:nvPr/>
          </p:nvSpPr>
          <p:spPr>
            <a:xfrm>
              <a:off x="0" y="-28575"/>
              <a:ext cx="2342196" cy="439850"/>
            </a:xfrm>
            <a:prstGeom prst="rect">
              <a:avLst/>
            </a:prstGeom>
          </p:spPr>
          <p:txBody>
            <a:bodyPr anchor="ctr" rtlCol="false" tIns="50800" lIns="50800" bIns="50800" rIns="50800"/>
            <a:lstStyle/>
            <a:p>
              <a:pPr algn="ctr">
                <a:lnSpc>
                  <a:spcPts val="1960"/>
                </a:lnSpc>
                <a:spcBef>
                  <a:spcPct val="0"/>
                </a:spcBef>
              </a:pPr>
            </a:p>
          </p:txBody>
        </p:sp>
      </p:grpSp>
      <p:grpSp>
        <p:nvGrpSpPr>
          <p:cNvPr name="Group 5" id="5"/>
          <p:cNvGrpSpPr/>
          <p:nvPr/>
        </p:nvGrpSpPr>
        <p:grpSpPr>
          <a:xfrm rot="0">
            <a:off x="756000" y="1722743"/>
            <a:ext cx="6176873" cy="2637781"/>
            <a:chOff x="0" y="0"/>
            <a:chExt cx="2342196" cy="1000215"/>
          </a:xfrm>
        </p:grpSpPr>
        <p:sp>
          <p:nvSpPr>
            <p:cNvPr name="Freeform 6" id="6"/>
            <p:cNvSpPr/>
            <p:nvPr/>
          </p:nvSpPr>
          <p:spPr>
            <a:xfrm flipH="false" flipV="false" rot="0">
              <a:off x="0" y="0"/>
              <a:ext cx="2342196" cy="1000215"/>
            </a:xfrm>
            <a:custGeom>
              <a:avLst/>
              <a:gdLst/>
              <a:ahLst/>
              <a:cxnLst/>
              <a:rect r="r" b="b" t="t" l="l"/>
              <a:pathLst>
                <a:path h="1000215" w="2342196">
                  <a:moveTo>
                    <a:pt x="0" y="0"/>
                  </a:moveTo>
                  <a:lnTo>
                    <a:pt x="2342196" y="0"/>
                  </a:lnTo>
                  <a:lnTo>
                    <a:pt x="2342196" y="1000215"/>
                  </a:lnTo>
                  <a:lnTo>
                    <a:pt x="0" y="1000215"/>
                  </a:lnTo>
                  <a:close/>
                </a:path>
              </a:pathLst>
            </a:custGeom>
            <a:solidFill>
              <a:srgbClr val="FDEAEB"/>
            </a:solidFill>
          </p:spPr>
        </p:sp>
        <p:sp>
          <p:nvSpPr>
            <p:cNvPr name="TextBox 7" id="7"/>
            <p:cNvSpPr txBox="true"/>
            <p:nvPr/>
          </p:nvSpPr>
          <p:spPr>
            <a:xfrm>
              <a:off x="0" y="-28575"/>
              <a:ext cx="2342196" cy="1028790"/>
            </a:xfrm>
            <a:prstGeom prst="rect">
              <a:avLst/>
            </a:prstGeom>
          </p:spPr>
          <p:txBody>
            <a:bodyPr anchor="ctr" rtlCol="false" tIns="50800" lIns="50800" bIns="50800" rIns="50800"/>
            <a:lstStyle/>
            <a:p>
              <a:pPr algn="ctr">
                <a:lnSpc>
                  <a:spcPts val="1960"/>
                </a:lnSpc>
                <a:spcBef>
                  <a:spcPct val="0"/>
                </a:spcBef>
              </a:pPr>
            </a:p>
          </p:txBody>
        </p:sp>
      </p:grpSp>
      <p:sp>
        <p:nvSpPr>
          <p:cNvPr name="TextBox 8" id="8"/>
          <p:cNvSpPr txBox="true"/>
          <p:nvPr/>
        </p:nvSpPr>
        <p:spPr>
          <a:xfrm rot="0">
            <a:off x="610693" y="4655717"/>
            <a:ext cx="6552847" cy="212407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La métacognition </a:t>
            </a:r>
            <a:r>
              <a:rPr lang="en-US" sz="1500">
                <a:solidFill>
                  <a:srgbClr val="000000"/>
                </a:solidFill>
                <a:latin typeface="Open Sans"/>
                <a:ea typeface="Open Sans"/>
                <a:cs typeface="Open Sans"/>
                <a:sym typeface="Open Sans"/>
              </a:rPr>
              <a:t>est la capacité à réfléchir sur ses propres pensées.</a:t>
            </a:r>
          </a:p>
          <a:p>
            <a:pPr algn="l">
              <a:lnSpc>
                <a:spcPts val="2100"/>
              </a:lnSpc>
            </a:pPr>
            <a:r>
              <a:rPr lang="en-US" sz="1500">
                <a:solidFill>
                  <a:srgbClr val="000000"/>
                </a:solidFill>
                <a:latin typeface="Open Sans"/>
                <a:ea typeface="Open Sans"/>
                <a:cs typeface="Open Sans"/>
                <a:sym typeface="Open Sans"/>
              </a:rPr>
              <a:t>C’est important pour réussir à être vigilant à ce que tu ressens et aux jugements sur toi-même quand tu travailles.</a:t>
            </a:r>
          </a:p>
          <a:p>
            <a:pPr algn="l">
              <a:lnSpc>
                <a:spcPts val="2100"/>
              </a:lnSpc>
            </a:pPr>
            <a:r>
              <a:rPr lang="en-US" sz="1500">
                <a:solidFill>
                  <a:srgbClr val="000000"/>
                </a:solidFill>
                <a:latin typeface="Open Sans"/>
                <a:ea typeface="Open Sans"/>
                <a:cs typeface="Open Sans"/>
                <a:sym typeface="Open Sans"/>
              </a:rPr>
              <a:t> = avoir une conversation avec toi-même sur ce que tu sais et ce que tu ne sais pas, et sur comment tu peux progresser.</a:t>
            </a:r>
          </a:p>
          <a:p>
            <a:pPr algn="l">
              <a:lnSpc>
                <a:spcPts val="2100"/>
              </a:lnSpc>
            </a:pPr>
            <a:r>
              <a:rPr lang="en-US" sz="1500">
                <a:solidFill>
                  <a:srgbClr val="000000"/>
                </a:solidFill>
                <a:latin typeface="Open Sans"/>
                <a:ea typeface="Open Sans"/>
                <a:cs typeface="Open Sans"/>
                <a:sym typeface="Open Sans"/>
              </a:rPr>
              <a:t>Le cerveau sait donner l’alerte quand il y a une incohérence entre ce que ton cerveau a prédit et ce qui se passe : </a:t>
            </a:r>
          </a:p>
          <a:p>
            <a:pPr algn="l">
              <a:lnSpc>
                <a:spcPts val="2100"/>
              </a:lnSpc>
            </a:pPr>
            <a:r>
              <a:rPr lang="en-US" sz="1500">
                <a:solidFill>
                  <a:srgbClr val="000000"/>
                </a:solidFill>
                <a:latin typeface="Open Sans"/>
                <a:ea typeface="Open Sans"/>
                <a:cs typeface="Open Sans"/>
                <a:sym typeface="Open Sans"/>
              </a:rPr>
              <a:t>tu peux trouver la solution toi-même.</a:t>
            </a:r>
          </a:p>
        </p:txBody>
      </p:sp>
      <p:sp>
        <p:nvSpPr>
          <p:cNvPr name="Freeform 9" id="9"/>
          <p:cNvSpPr/>
          <p:nvPr/>
        </p:nvSpPr>
        <p:spPr>
          <a:xfrm flipH="false" flipV="false" rot="0">
            <a:off x="4344008" y="6351004"/>
            <a:ext cx="521324" cy="428789"/>
          </a:xfrm>
          <a:custGeom>
            <a:avLst/>
            <a:gdLst/>
            <a:ahLst/>
            <a:cxnLst/>
            <a:rect r="r" b="b" t="t" l="l"/>
            <a:pathLst>
              <a:path h="428789" w="521324">
                <a:moveTo>
                  <a:pt x="0" y="0"/>
                </a:moveTo>
                <a:lnTo>
                  <a:pt x="521324" y="0"/>
                </a:lnTo>
                <a:lnTo>
                  <a:pt x="521324" y="428788"/>
                </a:lnTo>
                <a:lnTo>
                  <a:pt x="0" y="42878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true" flipV="false" rot="-1324828">
            <a:off x="151116" y="6636943"/>
            <a:ext cx="690245" cy="1586770"/>
          </a:xfrm>
          <a:custGeom>
            <a:avLst/>
            <a:gdLst/>
            <a:ahLst/>
            <a:cxnLst/>
            <a:rect r="r" b="b" t="t" l="l"/>
            <a:pathLst>
              <a:path h="1586770" w="690245">
                <a:moveTo>
                  <a:pt x="690245" y="0"/>
                </a:moveTo>
                <a:lnTo>
                  <a:pt x="0" y="0"/>
                </a:lnTo>
                <a:lnTo>
                  <a:pt x="0" y="1586770"/>
                </a:lnTo>
                <a:lnTo>
                  <a:pt x="690245" y="1586770"/>
                </a:lnTo>
                <a:lnTo>
                  <a:pt x="690245"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1" id="11"/>
          <p:cNvGrpSpPr/>
          <p:nvPr/>
        </p:nvGrpSpPr>
        <p:grpSpPr>
          <a:xfrm rot="0">
            <a:off x="756000" y="9796338"/>
            <a:ext cx="6407540" cy="799107"/>
            <a:chOff x="0" y="0"/>
            <a:chExt cx="2429663" cy="303012"/>
          </a:xfrm>
        </p:grpSpPr>
        <p:sp>
          <p:nvSpPr>
            <p:cNvPr name="Freeform 12" id="12"/>
            <p:cNvSpPr/>
            <p:nvPr/>
          </p:nvSpPr>
          <p:spPr>
            <a:xfrm flipH="false" flipV="false" rot="0">
              <a:off x="0" y="0"/>
              <a:ext cx="2429663" cy="303012"/>
            </a:xfrm>
            <a:custGeom>
              <a:avLst/>
              <a:gdLst/>
              <a:ahLst/>
              <a:cxnLst/>
              <a:rect r="r" b="b" t="t" l="l"/>
              <a:pathLst>
                <a:path h="303012" w="2429663">
                  <a:moveTo>
                    <a:pt x="0" y="0"/>
                  </a:moveTo>
                  <a:lnTo>
                    <a:pt x="2429663" y="0"/>
                  </a:lnTo>
                  <a:lnTo>
                    <a:pt x="2429663" y="303012"/>
                  </a:lnTo>
                  <a:lnTo>
                    <a:pt x="0" y="303012"/>
                  </a:lnTo>
                  <a:close/>
                </a:path>
              </a:pathLst>
            </a:custGeom>
            <a:solidFill>
              <a:srgbClr val="8BC349"/>
            </a:solidFill>
          </p:spPr>
        </p:sp>
        <p:sp>
          <p:nvSpPr>
            <p:cNvPr name="TextBox 13" id="13"/>
            <p:cNvSpPr txBox="true"/>
            <p:nvPr/>
          </p:nvSpPr>
          <p:spPr>
            <a:xfrm>
              <a:off x="0" y="-28575"/>
              <a:ext cx="2429663" cy="331587"/>
            </a:xfrm>
            <a:prstGeom prst="rect">
              <a:avLst/>
            </a:prstGeom>
          </p:spPr>
          <p:txBody>
            <a:bodyPr anchor="ctr" rtlCol="false" tIns="50800" lIns="50800" bIns="50800" rIns="50800"/>
            <a:lstStyle/>
            <a:p>
              <a:pPr algn="ctr">
                <a:lnSpc>
                  <a:spcPts val="1960"/>
                </a:lnSpc>
                <a:spcBef>
                  <a:spcPct val="0"/>
                </a:spcBef>
              </a:pPr>
            </a:p>
          </p:txBody>
        </p:sp>
      </p:grpSp>
      <p:sp>
        <p:nvSpPr>
          <p:cNvPr name="Freeform 14" id="14"/>
          <p:cNvSpPr/>
          <p:nvPr/>
        </p:nvSpPr>
        <p:spPr>
          <a:xfrm flipH="false" flipV="false" rot="0">
            <a:off x="6112459" y="9814043"/>
            <a:ext cx="691541" cy="781403"/>
          </a:xfrm>
          <a:custGeom>
            <a:avLst/>
            <a:gdLst/>
            <a:ahLst/>
            <a:cxnLst/>
            <a:rect r="r" b="b" t="t" l="l"/>
            <a:pathLst>
              <a:path h="781403" w="691541">
                <a:moveTo>
                  <a:pt x="0" y="0"/>
                </a:moveTo>
                <a:lnTo>
                  <a:pt x="691541" y="0"/>
                </a:lnTo>
                <a:lnTo>
                  <a:pt x="691541" y="781402"/>
                </a:lnTo>
                <a:lnTo>
                  <a:pt x="0" y="78140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5" id="15"/>
          <p:cNvSpPr txBox="true"/>
          <p:nvPr/>
        </p:nvSpPr>
        <p:spPr>
          <a:xfrm rot="0">
            <a:off x="2394192" y="656226"/>
            <a:ext cx="2771616"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Je métacogite</a:t>
            </a:r>
          </a:p>
        </p:txBody>
      </p:sp>
      <p:sp>
        <p:nvSpPr>
          <p:cNvPr name="TextBox 16" id="16"/>
          <p:cNvSpPr txBox="true"/>
          <p:nvPr/>
        </p:nvSpPr>
        <p:spPr>
          <a:xfrm rot="0">
            <a:off x="853923" y="1963375"/>
            <a:ext cx="6078949" cy="2201545"/>
          </a:xfrm>
          <a:prstGeom prst="rect">
            <a:avLst/>
          </a:prstGeom>
        </p:spPr>
        <p:txBody>
          <a:bodyPr anchor="t" rtlCol="false" tIns="0" lIns="0" bIns="0" rIns="0">
            <a:spAutoFit/>
          </a:bodyPr>
          <a:lstStyle/>
          <a:p>
            <a:pPr algn="l">
              <a:lnSpc>
                <a:spcPts val="2240"/>
              </a:lnSpc>
            </a:pPr>
            <a:r>
              <a:rPr lang="en-US" sz="1600">
                <a:solidFill>
                  <a:srgbClr val="000000"/>
                </a:solidFill>
                <a:latin typeface="Open Sans"/>
                <a:ea typeface="Open Sans"/>
                <a:cs typeface="Open Sans"/>
                <a:sym typeface="Open Sans"/>
              </a:rPr>
              <a:t>Exemples de questions à te poser</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A quel exercice déjà effectué ressemble celui-ci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Quel temps est-ce que je vais mettre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Qu’est ce que je connais déjà de ce sujet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Quelle est la partie du cours qui peut m’aider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Qu’ai-je appris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Sur quoi je bloque ?</a:t>
            </a:r>
          </a:p>
          <a:p>
            <a:pPr algn="l" marL="345443" indent="-172721" lvl="1">
              <a:lnSpc>
                <a:spcPts val="2240"/>
              </a:lnSpc>
              <a:buFont typeface="Arial"/>
              <a:buChar char="•"/>
            </a:pPr>
            <a:r>
              <a:rPr lang="en-US" sz="1600">
                <a:solidFill>
                  <a:srgbClr val="000000"/>
                </a:solidFill>
                <a:latin typeface="Open Sans"/>
                <a:ea typeface="Open Sans"/>
                <a:cs typeface="Open Sans"/>
                <a:sym typeface="Open Sans"/>
              </a:rPr>
              <a:t>...</a:t>
            </a:r>
          </a:p>
        </p:txBody>
      </p:sp>
      <p:sp>
        <p:nvSpPr>
          <p:cNvPr name="TextBox 17" id="17"/>
          <p:cNvSpPr txBox="true"/>
          <p:nvPr/>
        </p:nvSpPr>
        <p:spPr>
          <a:xfrm rot="0">
            <a:off x="1148246" y="7401753"/>
            <a:ext cx="6552847" cy="2394585"/>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Métacogiter</a:t>
            </a:r>
            <a:r>
              <a:rPr lang="en-US" sz="1500">
                <a:solidFill>
                  <a:srgbClr val="000000"/>
                </a:solidFill>
                <a:latin typeface="Open Sans"/>
                <a:ea typeface="Open Sans"/>
                <a:cs typeface="Open Sans"/>
                <a:sym typeface="Open Sans"/>
              </a:rPr>
              <a:t> t’aide à mieux faire.</a:t>
            </a:r>
          </a:p>
          <a:p>
            <a:pPr algn="l">
              <a:lnSpc>
                <a:spcPts val="2100"/>
              </a:lnSpc>
            </a:pPr>
            <a:r>
              <a:rPr lang="en-US" sz="1500">
                <a:solidFill>
                  <a:srgbClr val="000000"/>
                </a:solidFill>
                <a:latin typeface="Open Sans"/>
                <a:ea typeface="Open Sans"/>
                <a:cs typeface="Open Sans"/>
                <a:sym typeface="Open Sans"/>
              </a:rPr>
              <a:t>Voici un exemple : tu imagines que tu prépares un contrôle de maths.</a:t>
            </a:r>
          </a:p>
          <a:p>
            <a:pPr algn="l" marL="323850" indent="-161925" lvl="1">
              <a:lnSpc>
                <a:spcPts val="2100"/>
              </a:lnSpc>
              <a:buFont typeface="Arial"/>
              <a:buChar char="•"/>
            </a:pPr>
            <a:r>
              <a:rPr lang="en-US" sz="1500">
                <a:solidFill>
                  <a:srgbClr val="000000"/>
                </a:solidFill>
                <a:latin typeface="Open Sans"/>
                <a:ea typeface="Open Sans"/>
                <a:cs typeface="Open Sans"/>
                <a:sym typeface="Open Sans"/>
              </a:rPr>
              <a:t>Est-ce que je comprends ce chapitre ?</a:t>
            </a:r>
          </a:p>
          <a:p>
            <a:pPr algn="l" marL="323850" indent="-161925" lvl="1">
              <a:lnSpc>
                <a:spcPts val="2100"/>
              </a:lnSpc>
              <a:buFont typeface="Arial"/>
              <a:buChar char="•"/>
            </a:pPr>
            <a:r>
              <a:rPr lang="en-US" sz="1500">
                <a:solidFill>
                  <a:srgbClr val="000000"/>
                </a:solidFill>
                <a:latin typeface="Open Sans"/>
                <a:ea typeface="Open Sans"/>
                <a:cs typeface="Open Sans"/>
                <a:sym typeface="Open Sans"/>
              </a:rPr>
              <a:t>Si je ne comprends pas, qu’est ce que je peux faire </a:t>
            </a:r>
          </a:p>
          <a:p>
            <a:pPr algn="l">
              <a:lnSpc>
                <a:spcPts val="2100"/>
              </a:lnSpc>
            </a:pPr>
            <a:r>
              <a:rPr lang="en-US" sz="1500">
                <a:solidFill>
                  <a:srgbClr val="000000"/>
                </a:solidFill>
                <a:latin typeface="Open Sans"/>
                <a:ea typeface="Open Sans"/>
                <a:cs typeface="Open Sans"/>
                <a:sym typeface="Open Sans"/>
              </a:rPr>
              <a:t>       pour y arriver ?</a:t>
            </a:r>
          </a:p>
          <a:p>
            <a:pPr algn="l" marL="323850" indent="-161925" lvl="1">
              <a:lnSpc>
                <a:spcPts val="2100"/>
              </a:lnSpc>
              <a:buFont typeface="Arial"/>
              <a:buChar char="•"/>
            </a:pPr>
            <a:r>
              <a:rPr lang="en-US" sz="1500">
                <a:solidFill>
                  <a:srgbClr val="000000"/>
                </a:solidFill>
                <a:latin typeface="Open Sans"/>
                <a:ea typeface="Open Sans"/>
                <a:cs typeface="Open Sans"/>
                <a:sym typeface="Open Sans"/>
              </a:rPr>
              <a:t>Qu’est ce qui m’a aidé la dernière fois que c’est arrivé ?</a:t>
            </a:r>
          </a:p>
          <a:p>
            <a:pPr algn="l" marL="323850" indent="-161925" lvl="1">
              <a:lnSpc>
                <a:spcPts val="2100"/>
              </a:lnSpc>
              <a:buFont typeface="Arial"/>
              <a:buChar char="•"/>
            </a:pPr>
            <a:r>
              <a:rPr lang="en-US" sz="1500">
                <a:solidFill>
                  <a:srgbClr val="000000"/>
                </a:solidFill>
                <a:latin typeface="Open Sans"/>
                <a:ea typeface="Open Sans"/>
                <a:cs typeface="Open Sans"/>
                <a:sym typeface="Open Sans"/>
              </a:rPr>
              <a:t>Pourquoi ce problème est difficile ?</a:t>
            </a:r>
          </a:p>
          <a:p>
            <a:pPr algn="l" marL="323850" indent="-161925" lvl="1">
              <a:lnSpc>
                <a:spcPts val="2100"/>
              </a:lnSpc>
              <a:buFont typeface="Arial"/>
              <a:buChar char="•"/>
            </a:pPr>
            <a:r>
              <a:rPr lang="en-US" sz="1500">
                <a:solidFill>
                  <a:srgbClr val="000000"/>
                </a:solidFill>
                <a:latin typeface="Open Sans"/>
                <a:ea typeface="Open Sans"/>
                <a:cs typeface="Open Sans"/>
                <a:sym typeface="Open Sans"/>
              </a:rPr>
              <a:t>A qui puis-je demander de l’aide ?</a:t>
            </a:r>
          </a:p>
          <a:p>
            <a:pPr algn="l">
              <a:lnSpc>
                <a:spcPts val="2100"/>
              </a:lnSpc>
            </a:pPr>
          </a:p>
        </p:txBody>
      </p:sp>
      <p:sp>
        <p:nvSpPr>
          <p:cNvPr name="TextBox 18" id="18"/>
          <p:cNvSpPr txBox="true"/>
          <p:nvPr/>
        </p:nvSpPr>
        <p:spPr>
          <a:xfrm rot="0">
            <a:off x="853923" y="9841757"/>
            <a:ext cx="6932873" cy="617220"/>
          </a:xfrm>
          <a:prstGeom prst="rect">
            <a:avLst/>
          </a:prstGeom>
        </p:spPr>
        <p:txBody>
          <a:bodyPr anchor="t" rtlCol="false" tIns="0" lIns="0" bIns="0" rIns="0">
            <a:spAutoFit/>
          </a:bodyPr>
          <a:lstStyle/>
          <a:p>
            <a:pPr algn="l">
              <a:lnSpc>
                <a:spcPts val="1679"/>
              </a:lnSpc>
              <a:spcBef>
                <a:spcPct val="0"/>
              </a:spcBef>
            </a:pPr>
            <a:r>
              <a:rPr lang="en-US" sz="1200">
                <a:solidFill>
                  <a:srgbClr val="000000"/>
                </a:solidFill>
                <a:latin typeface="Andika"/>
                <a:ea typeface="Andika"/>
                <a:cs typeface="Andika"/>
                <a:sym typeface="Andika"/>
              </a:rPr>
              <a:t>Chaque erreur nous rapproche un peu plus de la réussite, </a:t>
            </a:r>
          </a:p>
          <a:p>
            <a:pPr algn="l">
              <a:lnSpc>
                <a:spcPts val="1679"/>
              </a:lnSpc>
              <a:spcBef>
                <a:spcPct val="0"/>
              </a:spcBef>
            </a:pPr>
            <a:r>
              <a:rPr lang="en-US" sz="1200">
                <a:solidFill>
                  <a:srgbClr val="000000"/>
                </a:solidFill>
                <a:latin typeface="Andika"/>
                <a:ea typeface="Andika"/>
                <a:cs typeface="Andika"/>
                <a:sym typeface="Andika"/>
              </a:rPr>
              <a:t>car elles nous enseignent ce qui ne fonctionne pas </a:t>
            </a:r>
          </a:p>
          <a:p>
            <a:pPr algn="l">
              <a:lnSpc>
                <a:spcPts val="1679"/>
              </a:lnSpc>
              <a:spcBef>
                <a:spcPct val="0"/>
              </a:spcBef>
            </a:pPr>
            <a:r>
              <a:rPr lang="en-US" sz="1200">
                <a:solidFill>
                  <a:srgbClr val="000000"/>
                </a:solidFill>
                <a:latin typeface="Andika"/>
                <a:ea typeface="Andika"/>
                <a:cs typeface="Andika"/>
                <a:sym typeface="Andika"/>
              </a:rPr>
              <a:t>et nous guident vers ce qui pourrait fonctionner</a:t>
            </a:r>
          </a:p>
        </p:txBody>
      </p:sp>
      <p:sp>
        <p:nvSpPr>
          <p:cNvPr name="TextBox 19" id="19"/>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1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084619"/>
            <a:chOff x="0" y="0"/>
            <a:chExt cx="2342196" cy="411275"/>
          </a:xfrm>
        </p:grpSpPr>
        <p:sp>
          <p:nvSpPr>
            <p:cNvPr name="Freeform 3" id="3"/>
            <p:cNvSpPr/>
            <p:nvPr/>
          </p:nvSpPr>
          <p:spPr>
            <a:xfrm flipH="false" flipV="false" rot="0">
              <a:off x="0" y="0"/>
              <a:ext cx="2342196" cy="411275"/>
            </a:xfrm>
            <a:custGeom>
              <a:avLst/>
              <a:gdLst/>
              <a:ahLst/>
              <a:cxnLst/>
              <a:rect r="r" b="b" t="t" l="l"/>
              <a:pathLst>
                <a:path h="411275" w="2342196">
                  <a:moveTo>
                    <a:pt x="0" y="0"/>
                  </a:moveTo>
                  <a:lnTo>
                    <a:pt x="2342196" y="0"/>
                  </a:lnTo>
                  <a:lnTo>
                    <a:pt x="2342196" y="411275"/>
                  </a:lnTo>
                  <a:lnTo>
                    <a:pt x="0" y="411275"/>
                  </a:lnTo>
                  <a:close/>
                </a:path>
              </a:pathLst>
            </a:custGeom>
            <a:solidFill>
              <a:srgbClr val="000000"/>
            </a:solidFill>
          </p:spPr>
        </p:sp>
        <p:sp>
          <p:nvSpPr>
            <p:cNvPr name="TextBox 4" id="4"/>
            <p:cNvSpPr txBox="true"/>
            <p:nvPr/>
          </p:nvSpPr>
          <p:spPr>
            <a:xfrm>
              <a:off x="0" y="-28575"/>
              <a:ext cx="2342196" cy="439850"/>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1286990" y="656226"/>
            <a:ext cx="4986020"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10 conseils* pour réussir</a:t>
            </a:r>
          </a:p>
        </p:txBody>
      </p:sp>
      <p:sp>
        <p:nvSpPr>
          <p:cNvPr name="TextBox 6" id="6"/>
          <p:cNvSpPr txBox="true"/>
          <p:nvPr/>
        </p:nvSpPr>
        <p:spPr>
          <a:xfrm rot="0">
            <a:off x="756000" y="1977099"/>
            <a:ext cx="123507"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1</a:t>
            </a:r>
          </a:p>
        </p:txBody>
      </p:sp>
      <p:sp>
        <p:nvSpPr>
          <p:cNvPr name="TextBox 7" id="7"/>
          <p:cNvSpPr txBox="true"/>
          <p:nvPr/>
        </p:nvSpPr>
        <p:spPr>
          <a:xfrm rot="0">
            <a:off x="700358" y="2752019"/>
            <a:ext cx="235267"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2</a:t>
            </a:r>
          </a:p>
        </p:txBody>
      </p:sp>
      <p:sp>
        <p:nvSpPr>
          <p:cNvPr name="TextBox 8" id="8"/>
          <p:cNvSpPr txBox="true"/>
          <p:nvPr/>
        </p:nvSpPr>
        <p:spPr>
          <a:xfrm rot="0">
            <a:off x="699882" y="3526938"/>
            <a:ext cx="235744"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3</a:t>
            </a:r>
          </a:p>
        </p:txBody>
      </p:sp>
      <p:sp>
        <p:nvSpPr>
          <p:cNvPr name="TextBox 9" id="9"/>
          <p:cNvSpPr txBox="true"/>
          <p:nvPr/>
        </p:nvSpPr>
        <p:spPr>
          <a:xfrm rot="0">
            <a:off x="1217335" y="2070761"/>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Réviser régulièrement, à des intervalles croissants : cela permet de mieux ancrer les informations dans la mémoire à long terme.</a:t>
            </a:r>
          </a:p>
        </p:txBody>
      </p:sp>
      <p:sp>
        <p:nvSpPr>
          <p:cNvPr name="TextBox 10" id="10"/>
          <p:cNvSpPr txBox="true"/>
          <p:nvPr/>
        </p:nvSpPr>
        <p:spPr>
          <a:xfrm rot="0">
            <a:off x="1217335" y="2845681"/>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Se poser des questions du le contenu appris pour vérifier la compréhension.</a:t>
            </a:r>
          </a:p>
        </p:txBody>
      </p:sp>
      <p:sp>
        <p:nvSpPr>
          <p:cNvPr name="TextBox 11" id="11"/>
          <p:cNvSpPr txBox="true"/>
          <p:nvPr/>
        </p:nvSpPr>
        <p:spPr>
          <a:xfrm rot="0">
            <a:off x="1217335" y="3624826"/>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Créer des schémas, des cartes visuelles pour organiser l’information de manière hiérarchique et logique.</a:t>
            </a:r>
          </a:p>
        </p:txBody>
      </p:sp>
      <p:sp>
        <p:nvSpPr>
          <p:cNvPr name="TextBox 12" id="12"/>
          <p:cNvSpPr txBox="true"/>
          <p:nvPr/>
        </p:nvSpPr>
        <p:spPr>
          <a:xfrm rot="0">
            <a:off x="712899" y="4302908"/>
            <a:ext cx="222726"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4</a:t>
            </a:r>
          </a:p>
        </p:txBody>
      </p:sp>
      <p:sp>
        <p:nvSpPr>
          <p:cNvPr name="TextBox 13" id="13"/>
          <p:cNvSpPr txBox="true"/>
          <p:nvPr/>
        </p:nvSpPr>
        <p:spPr>
          <a:xfrm rot="0">
            <a:off x="1217335" y="4350533"/>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Alterner des périodes de travail concentré avec des pauses courtes pour maintenir la concentration.</a:t>
            </a:r>
          </a:p>
        </p:txBody>
      </p:sp>
      <p:sp>
        <p:nvSpPr>
          <p:cNvPr name="TextBox 14" id="14"/>
          <p:cNvSpPr txBox="true"/>
          <p:nvPr/>
        </p:nvSpPr>
        <p:spPr>
          <a:xfrm rot="0">
            <a:off x="766954" y="5038978"/>
            <a:ext cx="225107"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5</a:t>
            </a:r>
          </a:p>
        </p:txBody>
      </p:sp>
      <p:sp>
        <p:nvSpPr>
          <p:cNvPr name="TextBox 15" id="15"/>
          <p:cNvSpPr txBox="true"/>
          <p:nvPr/>
        </p:nvSpPr>
        <p:spPr>
          <a:xfrm rot="0">
            <a:off x="1217335" y="5086603"/>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Prendre les notes en ayant conscience du plan, et de la structure proposée par l’enseignant.</a:t>
            </a:r>
          </a:p>
        </p:txBody>
      </p:sp>
      <p:sp>
        <p:nvSpPr>
          <p:cNvPr name="TextBox 16" id="16"/>
          <p:cNvSpPr txBox="true"/>
          <p:nvPr/>
        </p:nvSpPr>
        <p:spPr>
          <a:xfrm rot="0">
            <a:off x="761080" y="5776847"/>
            <a:ext cx="236855"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6</a:t>
            </a:r>
          </a:p>
        </p:txBody>
      </p:sp>
      <p:sp>
        <p:nvSpPr>
          <p:cNvPr name="TextBox 17" id="17"/>
          <p:cNvSpPr txBox="true"/>
          <p:nvPr/>
        </p:nvSpPr>
        <p:spPr>
          <a:xfrm rot="0">
            <a:off x="781321" y="6514717"/>
            <a:ext cx="208121"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7</a:t>
            </a:r>
          </a:p>
        </p:txBody>
      </p:sp>
      <p:sp>
        <p:nvSpPr>
          <p:cNvPr name="TextBox 18" id="18"/>
          <p:cNvSpPr txBox="true"/>
          <p:nvPr/>
        </p:nvSpPr>
        <p:spPr>
          <a:xfrm rot="0">
            <a:off x="805212" y="7252587"/>
            <a:ext cx="233204"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8</a:t>
            </a:r>
          </a:p>
        </p:txBody>
      </p:sp>
      <p:sp>
        <p:nvSpPr>
          <p:cNvPr name="TextBox 19" id="19"/>
          <p:cNvSpPr txBox="true"/>
          <p:nvPr/>
        </p:nvSpPr>
        <p:spPr>
          <a:xfrm rot="0">
            <a:off x="811245" y="8028557"/>
            <a:ext cx="221139"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9</a:t>
            </a:r>
          </a:p>
        </p:txBody>
      </p:sp>
      <p:sp>
        <p:nvSpPr>
          <p:cNvPr name="TextBox 20" id="20"/>
          <p:cNvSpPr txBox="true"/>
          <p:nvPr/>
        </p:nvSpPr>
        <p:spPr>
          <a:xfrm rot="0">
            <a:off x="746475" y="8766427"/>
            <a:ext cx="378301" cy="547370"/>
          </a:xfrm>
          <a:prstGeom prst="rect">
            <a:avLst/>
          </a:prstGeom>
        </p:spPr>
        <p:txBody>
          <a:bodyPr anchor="t" rtlCol="false" tIns="0" lIns="0" bIns="0" rIns="0">
            <a:spAutoFit/>
          </a:bodyPr>
          <a:lstStyle/>
          <a:p>
            <a:pPr algn="ctr">
              <a:lnSpc>
                <a:spcPts val="4480"/>
              </a:lnSpc>
            </a:pPr>
            <a:r>
              <a:rPr lang="en-US" sz="3200">
                <a:solidFill>
                  <a:srgbClr val="FF695A"/>
                </a:solidFill>
                <a:latin typeface="More Sugar"/>
                <a:ea typeface="More Sugar"/>
                <a:cs typeface="More Sugar"/>
                <a:sym typeface="More Sugar"/>
              </a:rPr>
              <a:t>10</a:t>
            </a:r>
          </a:p>
        </p:txBody>
      </p:sp>
      <p:sp>
        <p:nvSpPr>
          <p:cNvPr name="TextBox 21" id="21"/>
          <p:cNvSpPr txBox="true"/>
          <p:nvPr/>
        </p:nvSpPr>
        <p:spPr>
          <a:xfrm rot="0">
            <a:off x="746475" y="9916950"/>
            <a:ext cx="5586665" cy="198120"/>
          </a:xfrm>
          <a:prstGeom prst="rect">
            <a:avLst/>
          </a:prstGeom>
        </p:spPr>
        <p:txBody>
          <a:bodyPr anchor="t" rtlCol="false" tIns="0" lIns="0" bIns="0" rIns="0">
            <a:spAutoFit/>
          </a:bodyPr>
          <a:lstStyle/>
          <a:p>
            <a:pPr algn="l" marL="259080" indent="-129540" lvl="1">
              <a:lnSpc>
                <a:spcPts val="1679"/>
              </a:lnSpc>
              <a:buFont typeface="Arial"/>
              <a:buChar char="•"/>
            </a:pPr>
            <a:r>
              <a:rPr lang="en-US" b="true" sz="1200">
                <a:solidFill>
                  <a:srgbClr val="000000"/>
                </a:solidFill>
                <a:latin typeface="Open Sans Bold"/>
                <a:ea typeface="Open Sans Bold"/>
                <a:cs typeface="Open Sans Bold"/>
                <a:sym typeface="Open Sans Bold"/>
              </a:rPr>
              <a:t>Tous les conseils seront mis en pratique lors d’exercices ;-)</a:t>
            </a:r>
          </a:p>
        </p:txBody>
      </p:sp>
      <p:sp>
        <p:nvSpPr>
          <p:cNvPr name="TextBox 22" id="22"/>
          <p:cNvSpPr txBox="true"/>
          <p:nvPr/>
        </p:nvSpPr>
        <p:spPr>
          <a:xfrm rot="0">
            <a:off x="1217335" y="5921750"/>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Utiliser des astuces pour mémoriser des informations complexes.</a:t>
            </a:r>
          </a:p>
        </p:txBody>
      </p:sp>
      <p:sp>
        <p:nvSpPr>
          <p:cNvPr name="TextBox 23" id="23"/>
          <p:cNvSpPr txBox="true"/>
          <p:nvPr/>
        </p:nvSpPr>
        <p:spPr>
          <a:xfrm rot="0">
            <a:off x="1217335" y="6608380"/>
            <a:ext cx="5586665" cy="4076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Adopter des rituels, des outils, des techniques pour garder la motivation et réduire le stress.</a:t>
            </a:r>
          </a:p>
        </p:txBody>
      </p:sp>
      <p:sp>
        <p:nvSpPr>
          <p:cNvPr name="TextBox 24" id="24"/>
          <p:cNvSpPr txBox="true"/>
          <p:nvPr/>
        </p:nvSpPr>
        <p:spPr>
          <a:xfrm rot="0">
            <a:off x="1217335" y="7387525"/>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Lire de façon active.</a:t>
            </a:r>
          </a:p>
        </p:txBody>
      </p:sp>
      <p:sp>
        <p:nvSpPr>
          <p:cNvPr name="TextBox 25" id="25"/>
          <p:cNvSpPr txBox="true"/>
          <p:nvPr/>
        </p:nvSpPr>
        <p:spPr>
          <a:xfrm rot="0">
            <a:off x="1217335" y="8226995"/>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Se concentrer sur une tâche à la fois, pour une meilleure efficacité.</a:t>
            </a:r>
          </a:p>
        </p:txBody>
      </p:sp>
      <p:sp>
        <p:nvSpPr>
          <p:cNvPr name="TextBox 26" id="26"/>
          <p:cNvSpPr txBox="true"/>
          <p:nvPr/>
        </p:nvSpPr>
        <p:spPr>
          <a:xfrm rot="0">
            <a:off x="1217335" y="8996615"/>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Travailler en groupe pour échanger, se tester mutuellement et partager.</a:t>
            </a:r>
          </a:p>
        </p:txBody>
      </p:sp>
      <p:sp>
        <p:nvSpPr>
          <p:cNvPr name="TextBox 27" id="27"/>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084619"/>
            <a:chOff x="0" y="0"/>
            <a:chExt cx="2342196" cy="411275"/>
          </a:xfrm>
        </p:grpSpPr>
        <p:sp>
          <p:nvSpPr>
            <p:cNvPr name="Freeform 3" id="3"/>
            <p:cNvSpPr/>
            <p:nvPr/>
          </p:nvSpPr>
          <p:spPr>
            <a:xfrm flipH="false" flipV="false" rot="0">
              <a:off x="0" y="0"/>
              <a:ext cx="2342196" cy="411275"/>
            </a:xfrm>
            <a:custGeom>
              <a:avLst/>
              <a:gdLst/>
              <a:ahLst/>
              <a:cxnLst/>
              <a:rect r="r" b="b" t="t" l="l"/>
              <a:pathLst>
                <a:path h="411275" w="2342196">
                  <a:moveTo>
                    <a:pt x="0" y="0"/>
                  </a:moveTo>
                  <a:lnTo>
                    <a:pt x="2342196" y="0"/>
                  </a:lnTo>
                  <a:lnTo>
                    <a:pt x="2342196" y="411275"/>
                  </a:lnTo>
                  <a:lnTo>
                    <a:pt x="0" y="411275"/>
                  </a:lnTo>
                  <a:close/>
                </a:path>
              </a:pathLst>
            </a:custGeom>
            <a:solidFill>
              <a:srgbClr val="000000"/>
            </a:solidFill>
          </p:spPr>
        </p:sp>
        <p:sp>
          <p:nvSpPr>
            <p:cNvPr name="TextBox 4" id="4"/>
            <p:cNvSpPr txBox="true"/>
            <p:nvPr/>
          </p:nvSpPr>
          <p:spPr>
            <a:xfrm>
              <a:off x="0" y="-28575"/>
              <a:ext cx="2342196" cy="439850"/>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3606169" y="656226"/>
            <a:ext cx="347662"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a:t>
            </a:r>
          </a:p>
        </p:txBody>
      </p:sp>
      <p:sp>
        <p:nvSpPr>
          <p:cNvPr name="TextBox 6" id="6"/>
          <p:cNvSpPr txBox="true"/>
          <p:nvPr/>
        </p:nvSpPr>
        <p:spPr>
          <a:xfrm rot="0">
            <a:off x="1850970" y="2584598"/>
            <a:ext cx="5514665" cy="8267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Être curieux c’est accepter de voir / lire / entendre des informations ou</a:t>
            </a:r>
          </a:p>
          <a:p>
            <a:pPr algn="l">
              <a:lnSpc>
                <a:spcPts val="1679"/>
              </a:lnSpc>
            </a:pPr>
            <a:r>
              <a:rPr lang="en-US" sz="1200" b="true">
                <a:solidFill>
                  <a:srgbClr val="000000"/>
                </a:solidFill>
                <a:latin typeface="Open Sans Bold"/>
                <a:ea typeface="Open Sans Bold"/>
                <a:cs typeface="Open Sans Bold"/>
                <a:sym typeface="Open Sans Bold"/>
              </a:rPr>
              <a:t>faire des activités vers lesquelles je ne serai pas “naturellement” allé (e).</a:t>
            </a:r>
          </a:p>
          <a:p>
            <a:pPr algn="l">
              <a:lnSpc>
                <a:spcPts val="1679"/>
              </a:lnSpc>
            </a:pPr>
            <a:r>
              <a:rPr lang="en-US" sz="1200" b="true">
                <a:solidFill>
                  <a:srgbClr val="000000"/>
                </a:solidFill>
                <a:latin typeface="Open Sans Bold"/>
                <a:ea typeface="Open Sans Bold"/>
                <a:cs typeface="Open Sans Bold"/>
                <a:sym typeface="Open Sans Bold"/>
              </a:rPr>
              <a:t>Cela habitue le cerveau à créer des circuits nouveaux, et à apprendre plus facilement.</a:t>
            </a:r>
          </a:p>
        </p:txBody>
      </p:sp>
      <p:sp>
        <p:nvSpPr>
          <p:cNvPr name="TextBox 7" id="7"/>
          <p:cNvSpPr txBox="true"/>
          <p:nvPr/>
        </p:nvSpPr>
        <p:spPr>
          <a:xfrm rot="0">
            <a:off x="1858153" y="5065910"/>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L’attention, ca s’apprend ! </a:t>
            </a:r>
          </a:p>
        </p:txBody>
      </p:sp>
      <p:sp>
        <p:nvSpPr>
          <p:cNvPr name="TextBox 8" id="8"/>
          <p:cNvSpPr txBox="true"/>
          <p:nvPr/>
        </p:nvSpPr>
        <p:spPr>
          <a:xfrm rot="0">
            <a:off x="1858153" y="6340109"/>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Apprendre à apprendre : des outils.</a:t>
            </a:r>
          </a:p>
        </p:txBody>
      </p:sp>
      <p:sp>
        <p:nvSpPr>
          <p:cNvPr name="TextBox 9" id="9"/>
          <p:cNvSpPr txBox="true"/>
          <p:nvPr/>
        </p:nvSpPr>
        <p:spPr>
          <a:xfrm rot="0">
            <a:off x="1973335" y="9050924"/>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Le cerveau dans la main.</a:t>
            </a:r>
          </a:p>
        </p:txBody>
      </p:sp>
      <p:sp>
        <p:nvSpPr>
          <p:cNvPr name="TextBox 10" id="10"/>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pic>
        <p:nvPicPr>
          <p:cNvPr name="Picture 11" id="11"/>
          <p:cNvPicPr>
            <a:picLocks noChangeAspect="true"/>
          </p:cNvPicPr>
          <p:nvPr/>
        </p:nvPicPr>
        <p:blipFill>
          <a:blip r:embed="rId2"/>
          <a:stretch>
            <a:fillRect/>
          </a:stretch>
        </p:blipFill>
        <p:spPr>
          <a:xfrm rot="0">
            <a:off x="647196" y="2411835"/>
            <a:ext cx="1191346" cy="1191346"/>
          </a:xfrm>
          <a:prstGeom prst="rect">
            <a:avLst/>
          </a:prstGeom>
        </p:spPr>
      </p:pic>
      <p:pic>
        <p:nvPicPr>
          <p:cNvPr name="Picture 12" id="12"/>
          <p:cNvPicPr>
            <a:picLocks noChangeAspect="true"/>
          </p:cNvPicPr>
          <p:nvPr/>
        </p:nvPicPr>
        <p:blipFill>
          <a:blip r:embed="rId3"/>
          <a:stretch>
            <a:fillRect/>
          </a:stretch>
        </p:blipFill>
        <p:spPr>
          <a:xfrm rot="0">
            <a:off x="630385" y="3634999"/>
            <a:ext cx="1224967" cy="1224967"/>
          </a:xfrm>
          <a:prstGeom prst="rect">
            <a:avLst/>
          </a:prstGeom>
        </p:spPr>
      </p:pic>
      <p:sp>
        <p:nvSpPr>
          <p:cNvPr name="TextBox 13" id="13"/>
          <p:cNvSpPr txBox="true"/>
          <p:nvPr/>
        </p:nvSpPr>
        <p:spPr>
          <a:xfrm rot="0">
            <a:off x="1858153" y="3824572"/>
            <a:ext cx="5586665" cy="82677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Bien sûr que si, tu aimes lire ! Lire c’est comprendre ;</a:t>
            </a:r>
          </a:p>
          <a:p>
            <a:pPr algn="l">
              <a:lnSpc>
                <a:spcPts val="1679"/>
              </a:lnSpc>
            </a:pPr>
            <a:r>
              <a:rPr lang="en-US" sz="1200" b="true">
                <a:solidFill>
                  <a:srgbClr val="000000"/>
                </a:solidFill>
                <a:latin typeface="Open Sans Bold"/>
                <a:ea typeface="Open Sans Bold"/>
                <a:cs typeface="Open Sans Bold"/>
                <a:sym typeface="Open Sans Bold"/>
              </a:rPr>
              <a:t>et la lecture est la seule activité qui permet de stimuler toutes les zones du cerveau. Les bienfaits de la lecture ne sont plus à démontrer ; </a:t>
            </a:r>
          </a:p>
          <a:p>
            <a:pPr algn="l">
              <a:lnSpc>
                <a:spcPts val="1679"/>
              </a:lnSpc>
            </a:pPr>
            <a:r>
              <a:rPr lang="en-US" sz="1200" b="true">
                <a:solidFill>
                  <a:srgbClr val="000000"/>
                </a:solidFill>
                <a:latin typeface="Open Sans Bold"/>
                <a:ea typeface="Open Sans Bold"/>
                <a:cs typeface="Open Sans Bold"/>
                <a:sym typeface="Open Sans Bold"/>
              </a:rPr>
              <a:t>et il y a des lectures pour tous... oui, pour toi, aussi.</a:t>
            </a:r>
          </a:p>
        </p:txBody>
      </p:sp>
      <p:pic>
        <p:nvPicPr>
          <p:cNvPr name="Picture 14" id="14"/>
          <p:cNvPicPr>
            <a:picLocks noChangeAspect="true"/>
          </p:cNvPicPr>
          <p:nvPr/>
        </p:nvPicPr>
        <p:blipFill>
          <a:blip r:embed="rId4"/>
          <a:stretch>
            <a:fillRect/>
          </a:stretch>
        </p:blipFill>
        <p:spPr>
          <a:xfrm rot="0">
            <a:off x="695734" y="4890345"/>
            <a:ext cx="1153678" cy="1153678"/>
          </a:xfrm>
          <a:prstGeom prst="rect">
            <a:avLst/>
          </a:prstGeom>
        </p:spPr>
      </p:pic>
      <p:pic>
        <p:nvPicPr>
          <p:cNvPr name="Picture 15" id="15"/>
          <p:cNvPicPr>
            <a:picLocks noChangeAspect="true"/>
          </p:cNvPicPr>
          <p:nvPr/>
        </p:nvPicPr>
        <p:blipFill>
          <a:blip r:embed="rId5"/>
          <a:stretch>
            <a:fillRect/>
          </a:stretch>
        </p:blipFill>
        <p:spPr>
          <a:xfrm rot="0">
            <a:off x="689793" y="6074402"/>
            <a:ext cx="1224967" cy="1224967"/>
          </a:xfrm>
          <a:prstGeom prst="rect">
            <a:avLst/>
          </a:prstGeom>
        </p:spPr>
      </p:pic>
      <p:pic>
        <p:nvPicPr>
          <p:cNvPr name="Picture 16" id="16"/>
          <p:cNvPicPr>
            <a:picLocks noChangeAspect="true"/>
          </p:cNvPicPr>
          <p:nvPr/>
        </p:nvPicPr>
        <p:blipFill>
          <a:blip r:embed="rId6"/>
          <a:stretch>
            <a:fillRect/>
          </a:stretch>
        </p:blipFill>
        <p:spPr>
          <a:xfrm rot="0">
            <a:off x="705409" y="7321094"/>
            <a:ext cx="1257538" cy="1257538"/>
          </a:xfrm>
          <a:prstGeom prst="rect">
            <a:avLst/>
          </a:prstGeom>
        </p:spPr>
      </p:pic>
      <p:pic>
        <p:nvPicPr>
          <p:cNvPr name="Picture 17" id="17"/>
          <p:cNvPicPr>
            <a:picLocks noChangeAspect="true"/>
          </p:cNvPicPr>
          <p:nvPr/>
        </p:nvPicPr>
        <p:blipFill>
          <a:blip r:embed="rId7"/>
          <a:stretch>
            <a:fillRect/>
          </a:stretch>
        </p:blipFill>
        <p:spPr>
          <a:xfrm rot="0">
            <a:off x="706303" y="8708098"/>
            <a:ext cx="1303672" cy="1303672"/>
          </a:xfrm>
          <a:prstGeom prst="rect">
            <a:avLst/>
          </a:prstGeom>
        </p:spPr>
      </p:pic>
      <p:sp>
        <p:nvSpPr>
          <p:cNvPr name="TextBox 18" id="18"/>
          <p:cNvSpPr txBox="true"/>
          <p:nvPr/>
        </p:nvSpPr>
        <p:spPr>
          <a:xfrm rot="0">
            <a:off x="2053735" y="7776479"/>
            <a:ext cx="5586665" cy="198120"/>
          </a:xfrm>
          <a:prstGeom prst="rect">
            <a:avLst/>
          </a:prstGeom>
        </p:spPr>
        <p:txBody>
          <a:bodyPr anchor="t" rtlCol="false" tIns="0" lIns="0" bIns="0" rIns="0">
            <a:spAutoFit/>
          </a:bodyPr>
          <a:lstStyle/>
          <a:p>
            <a:pPr algn="l">
              <a:lnSpc>
                <a:spcPts val="1679"/>
              </a:lnSpc>
            </a:pPr>
            <a:r>
              <a:rPr lang="en-US" sz="1200" b="true">
                <a:solidFill>
                  <a:srgbClr val="000000"/>
                </a:solidFill>
                <a:latin typeface="Open Sans Bold"/>
                <a:ea typeface="Open Sans Bold"/>
                <a:cs typeface="Open Sans Bold"/>
                <a:sym typeface="Open Sans Bold"/>
              </a:rPr>
              <a:t>Les intelligences multiples : tous intelligents !</a:t>
            </a:r>
          </a:p>
        </p:txBody>
      </p:sp>
    </p:spTree>
  </p:cSld>
  <p:clrMapOvr>
    <a:masterClrMapping/>
  </p:clrMapOvr>
</p:sld>
</file>

<file path=ppt/slides/slide1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084619"/>
            <a:chOff x="0" y="0"/>
            <a:chExt cx="2342196" cy="411275"/>
          </a:xfrm>
        </p:grpSpPr>
        <p:sp>
          <p:nvSpPr>
            <p:cNvPr name="Freeform 3" id="3"/>
            <p:cNvSpPr/>
            <p:nvPr/>
          </p:nvSpPr>
          <p:spPr>
            <a:xfrm flipH="false" flipV="false" rot="0">
              <a:off x="0" y="0"/>
              <a:ext cx="2342196" cy="411275"/>
            </a:xfrm>
            <a:custGeom>
              <a:avLst/>
              <a:gdLst/>
              <a:ahLst/>
              <a:cxnLst/>
              <a:rect r="r" b="b" t="t" l="l"/>
              <a:pathLst>
                <a:path h="411275" w="2342196">
                  <a:moveTo>
                    <a:pt x="0" y="0"/>
                  </a:moveTo>
                  <a:lnTo>
                    <a:pt x="2342196" y="0"/>
                  </a:lnTo>
                  <a:lnTo>
                    <a:pt x="2342196" y="411275"/>
                  </a:lnTo>
                  <a:lnTo>
                    <a:pt x="0" y="411275"/>
                  </a:lnTo>
                  <a:close/>
                </a:path>
              </a:pathLst>
            </a:custGeom>
            <a:solidFill>
              <a:srgbClr val="000000"/>
            </a:solidFill>
          </p:spPr>
        </p:sp>
        <p:sp>
          <p:nvSpPr>
            <p:cNvPr name="TextBox 4" id="4"/>
            <p:cNvSpPr txBox="true"/>
            <p:nvPr/>
          </p:nvSpPr>
          <p:spPr>
            <a:xfrm>
              <a:off x="0" y="-28575"/>
              <a:ext cx="2342196" cy="439850"/>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3606169" y="656226"/>
            <a:ext cx="347662"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a:t>
            </a:r>
          </a:p>
        </p:txBody>
      </p:sp>
      <p:sp>
        <p:nvSpPr>
          <p:cNvPr name="TextBox 6" id="6"/>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59627" y="1014282"/>
            <a:ext cx="5640747" cy="8164571"/>
            <a:chOff x="0" y="0"/>
            <a:chExt cx="2021516" cy="2925998"/>
          </a:xfrm>
        </p:grpSpPr>
        <p:sp>
          <p:nvSpPr>
            <p:cNvPr name="Freeform 3" id="3"/>
            <p:cNvSpPr/>
            <p:nvPr/>
          </p:nvSpPr>
          <p:spPr>
            <a:xfrm flipH="false" flipV="false" rot="0">
              <a:off x="0" y="0"/>
              <a:ext cx="2021516" cy="2925998"/>
            </a:xfrm>
            <a:custGeom>
              <a:avLst/>
              <a:gdLst/>
              <a:ahLst/>
              <a:cxnLst/>
              <a:rect r="r" b="b" t="t" l="l"/>
              <a:pathLst>
                <a:path h="2925998" w="2021516">
                  <a:moveTo>
                    <a:pt x="50782" y="0"/>
                  </a:moveTo>
                  <a:lnTo>
                    <a:pt x="1970734" y="0"/>
                  </a:lnTo>
                  <a:cubicBezTo>
                    <a:pt x="1998780" y="0"/>
                    <a:pt x="2021516" y="22736"/>
                    <a:pt x="2021516" y="50782"/>
                  </a:cubicBezTo>
                  <a:lnTo>
                    <a:pt x="2021516" y="2875215"/>
                  </a:lnTo>
                  <a:cubicBezTo>
                    <a:pt x="2021516" y="2903262"/>
                    <a:pt x="1998780" y="2925998"/>
                    <a:pt x="1970734" y="2925998"/>
                  </a:cubicBezTo>
                  <a:lnTo>
                    <a:pt x="50782" y="2925998"/>
                  </a:lnTo>
                  <a:cubicBezTo>
                    <a:pt x="22736" y="2925998"/>
                    <a:pt x="0" y="2903262"/>
                    <a:pt x="0" y="2875215"/>
                  </a:cubicBezTo>
                  <a:lnTo>
                    <a:pt x="0" y="50782"/>
                  </a:lnTo>
                  <a:cubicBezTo>
                    <a:pt x="0" y="22736"/>
                    <a:pt x="22736" y="0"/>
                    <a:pt x="50782" y="0"/>
                  </a:cubicBezTo>
                  <a:close/>
                </a:path>
              </a:pathLst>
            </a:custGeom>
            <a:solidFill>
              <a:srgbClr val="FEED00"/>
            </a:solidFill>
          </p:spPr>
        </p:sp>
        <p:sp>
          <p:nvSpPr>
            <p:cNvPr name="TextBox 4" id="4"/>
            <p:cNvSpPr txBox="true"/>
            <p:nvPr/>
          </p:nvSpPr>
          <p:spPr>
            <a:xfrm>
              <a:off x="0" y="-28575"/>
              <a:ext cx="2021516" cy="2954573"/>
            </a:xfrm>
            <a:prstGeom prst="rect">
              <a:avLst/>
            </a:prstGeom>
          </p:spPr>
          <p:txBody>
            <a:bodyPr anchor="ctr" rtlCol="false" tIns="50800" lIns="50800" bIns="50800" rIns="50800"/>
            <a:lstStyle/>
            <a:p>
              <a:pPr algn="ctr">
                <a:lnSpc>
                  <a:spcPts val="1960"/>
                </a:lnSpc>
              </a:pPr>
            </a:p>
          </p:txBody>
        </p:sp>
      </p:grpSp>
      <p:grpSp>
        <p:nvGrpSpPr>
          <p:cNvPr name="Group 5" id="5"/>
          <p:cNvGrpSpPr/>
          <p:nvPr/>
        </p:nvGrpSpPr>
        <p:grpSpPr>
          <a:xfrm rot="0">
            <a:off x="1636473" y="1833932"/>
            <a:ext cx="4232938" cy="1346042"/>
            <a:chOff x="0" y="0"/>
            <a:chExt cx="1605080" cy="510403"/>
          </a:xfrm>
        </p:grpSpPr>
        <p:sp>
          <p:nvSpPr>
            <p:cNvPr name="Freeform 6" id="6"/>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7" id="7"/>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8" id="8"/>
          <p:cNvSpPr/>
          <p:nvPr/>
        </p:nvSpPr>
        <p:spPr>
          <a:xfrm flipH="false" flipV="false" rot="0">
            <a:off x="2268000" y="4019220"/>
            <a:ext cx="3024000" cy="2653560"/>
          </a:xfrm>
          <a:custGeom>
            <a:avLst/>
            <a:gdLst/>
            <a:ahLst/>
            <a:cxnLst/>
            <a:rect r="r" b="b" t="t" l="l"/>
            <a:pathLst>
              <a:path h="2653560" w="3024000">
                <a:moveTo>
                  <a:pt x="0" y="0"/>
                </a:moveTo>
                <a:lnTo>
                  <a:pt x="3024000" y="0"/>
                </a:lnTo>
                <a:lnTo>
                  <a:pt x="3024000" y="2653560"/>
                </a:lnTo>
                <a:lnTo>
                  <a:pt x="0" y="265356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9" id="9"/>
          <p:cNvSpPr txBox="true"/>
          <p:nvPr/>
        </p:nvSpPr>
        <p:spPr>
          <a:xfrm rot="0">
            <a:off x="1636473" y="7308916"/>
            <a:ext cx="4508264" cy="1352550"/>
          </a:xfrm>
          <a:prstGeom prst="rect">
            <a:avLst/>
          </a:prstGeom>
        </p:spPr>
        <p:txBody>
          <a:bodyPr anchor="t" rtlCol="false" tIns="0" lIns="0" bIns="0" rIns="0">
            <a:spAutoFit/>
          </a:bodyPr>
          <a:lstStyle/>
          <a:p>
            <a:pPr algn="l">
              <a:lnSpc>
                <a:spcPts val="1500"/>
              </a:lnSpc>
            </a:pPr>
            <a:r>
              <a:rPr lang="en-US" sz="1500">
                <a:solidFill>
                  <a:srgbClr val="000000"/>
                </a:solidFill>
                <a:latin typeface="Andika"/>
                <a:ea typeface="Andika"/>
                <a:cs typeface="Andika"/>
                <a:sym typeface="Andika"/>
              </a:rPr>
              <a:t>Ce sont les </a:t>
            </a:r>
            <a:r>
              <a:rPr lang="en-US" sz="1500">
                <a:solidFill>
                  <a:srgbClr val="000000"/>
                </a:solidFill>
                <a:latin typeface="Andika"/>
                <a:ea typeface="Andika"/>
                <a:cs typeface="Andika"/>
                <a:sym typeface="Andika"/>
              </a:rPr>
              <a:t>bases qui sont présentées ici. </a:t>
            </a:r>
          </a:p>
          <a:p>
            <a:pPr algn="l">
              <a:lnSpc>
                <a:spcPts val="1500"/>
              </a:lnSpc>
            </a:pPr>
            <a:r>
              <a:rPr lang="en-US" sz="1500">
                <a:solidFill>
                  <a:srgbClr val="000000"/>
                </a:solidFill>
                <a:latin typeface="Andika"/>
                <a:ea typeface="Andika"/>
                <a:cs typeface="Andika"/>
                <a:sym typeface="Andika"/>
              </a:rPr>
              <a:t>Des qr codes vous permettent d’en savoir plus.</a:t>
            </a:r>
          </a:p>
          <a:p>
            <a:pPr algn="l">
              <a:lnSpc>
                <a:spcPts val="1500"/>
              </a:lnSpc>
            </a:pPr>
            <a:r>
              <a:rPr lang="en-US" sz="1500">
                <a:solidFill>
                  <a:srgbClr val="000000"/>
                </a:solidFill>
                <a:latin typeface="Andika"/>
                <a:ea typeface="Andika"/>
                <a:cs typeface="Andika"/>
                <a:sym typeface="Andika"/>
              </a:rPr>
              <a:t>Ce document est inspiré du guide réalisé </a:t>
            </a:r>
          </a:p>
          <a:p>
            <a:pPr algn="l">
              <a:lnSpc>
                <a:spcPts val="1500"/>
              </a:lnSpc>
            </a:pPr>
            <a:r>
              <a:rPr lang="en-US" sz="1500">
                <a:solidFill>
                  <a:srgbClr val="000000"/>
                </a:solidFill>
                <a:latin typeface="Andika"/>
                <a:ea typeface="Andika"/>
                <a:cs typeface="Andika"/>
                <a:sym typeface="Andika"/>
              </a:rPr>
              <a:t>par l’équipe d la Brigade d’Intervantion “Cerveau et cognition” de la DGEE  de Polynésie Française. www.education.pf</a:t>
            </a:r>
          </a:p>
          <a:p>
            <a:pPr algn="l">
              <a:lnSpc>
                <a:spcPts val="1500"/>
              </a:lnSpc>
            </a:pPr>
            <a:r>
              <a:rPr lang="en-US" sz="1500">
                <a:solidFill>
                  <a:srgbClr val="000000"/>
                </a:solidFill>
                <a:latin typeface="Andika"/>
                <a:ea typeface="Andika"/>
                <a:cs typeface="Andika"/>
                <a:sym typeface="Andika"/>
              </a:rPr>
              <a:t>Auteur : Mme S. Pestel, enseignante.</a:t>
            </a:r>
          </a:p>
        </p:txBody>
      </p:sp>
      <p:sp>
        <p:nvSpPr>
          <p:cNvPr name="TextBox 10" id="10"/>
          <p:cNvSpPr txBox="true"/>
          <p:nvPr/>
        </p:nvSpPr>
        <p:spPr>
          <a:xfrm rot="0">
            <a:off x="1838099" y="2209456"/>
            <a:ext cx="3829685"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d’ado</a:t>
            </a:r>
          </a:p>
        </p:txBody>
      </p:sp>
      <p:sp>
        <p:nvSpPr>
          <p:cNvPr name="TextBox 11" id="11"/>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grpSp>
        <p:nvGrpSpPr>
          <p:cNvPr name="Group 12" id="12"/>
          <p:cNvGrpSpPr/>
          <p:nvPr/>
        </p:nvGrpSpPr>
        <p:grpSpPr>
          <a:xfrm rot="0">
            <a:off x="978524" y="9268102"/>
            <a:ext cx="4476550" cy="1315898"/>
            <a:chOff x="0" y="0"/>
            <a:chExt cx="5968734" cy="1754531"/>
          </a:xfrm>
        </p:grpSpPr>
        <p:sp>
          <p:nvSpPr>
            <p:cNvPr name="Freeform 13" id="13"/>
            <p:cNvSpPr/>
            <p:nvPr/>
          </p:nvSpPr>
          <p:spPr>
            <a:xfrm flipH="false" flipV="false" rot="0">
              <a:off x="0" y="0"/>
              <a:ext cx="1754531" cy="1754531"/>
            </a:xfrm>
            <a:custGeom>
              <a:avLst/>
              <a:gdLst/>
              <a:ahLst/>
              <a:cxnLst/>
              <a:rect r="r" b="b" t="t" l="l"/>
              <a:pathLst>
                <a:path h="1754531" w="1754531">
                  <a:moveTo>
                    <a:pt x="0" y="0"/>
                  </a:moveTo>
                  <a:lnTo>
                    <a:pt x="1754531" y="0"/>
                  </a:lnTo>
                  <a:lnTo>
                    <a:pt x="1754531" y="1754531"/>
                  </a:lnTo>
                  <a:lnTo>
                    <a:pt x="0" y="1754531"/>
                  </a:lnTo>
                  <a:lnTo>
                    <a:pt x="0" y="0"/>
                  </a:lnTo>
                  <a:close/>
                </a:path>
              </a:pathLst>
            </a:custGeom>
            <a:blipFill>
              <a:blip r:embed="rId4"/>
              <a:stretch>
                <a:fillRect l="0" t="0" r="0" b="0"/>
              </a:stretch>
            </a:blipFill>
          </p:spPr>
        </p:sp>
        <p:sp>
          <p:nvSpPr>
            <p:cNvPr name="Freeform 14" id="14"/>
            <p:cNvSpPr/>
            <p:nvPr/>
          </p:nvSpPr>
          <p:spPr>
            <a:xfrm flipH="false" flipV="false" rot="0">
              <a:off x="4409217" y="97507"/>
              <a:ext cx="1559516" cy="1559516"/>
            </a:xfrm>
            <a:custGeom>
              <a:avLst/>
              <a:gdLst/>
              <a:ahLst/>
              <a:cxnLst/>
              <a:rect r="r" b="b" t="t" l="l"/>
              <a:pathLst>
                <a:path h="1559516" w="1559516">
                  <a:moveTo>
                    <a:pt x="0" y="0"/>
                  </a:moveTo>
                  <a:lnTo>
                    <a:pt x="1559517" y="0"/>
                  </a:lnTo>
                  <a:lnTo>
                    <a:pt x="1559517" y="1559516"/>
                  </a:lnTo>
                  <a:lnTo>
                    <a:pt x="0" y="1559516"/>
                  </a:lnTo>
                  <a:lnTo>
                    <a:pt x="0" y="0"/>
                  </a:lnTo>
                  <a:close/>
                </a:path>
              </a:pathLst>
            </a:custGeom>
            <a:blipFill>
              <a:blip r:embed="rId5"/>
              <a:stretch>
                <a:fillRect l="0" t="0" r="0" b="0"/>
              </a:stretch>
            </a:blipFill>
          </p:spPr>
        </p:sp>
        <p:sp>
          <p:nvSpPr>
            <p:cNvPr name="TextBox 15" id="15"/>
            <p:cNvSpPr txBox="true"/>
            <p:nvPr/>
          </p:nvSpPr>
          <p:spPr>
            <a:xfrm rot="0">
              <a:off x="1964256" y="1301707"/>
              <a:ext cx="2229062" cy="257809"/>
            </a:xfrm>
            <a:prstGeom prst="rect">
              <a:avLst/>
            </a:prstGeom>
          </p:spPr>
          <p:txBody>
            <a:bodyPr anchor="t" rtlCol="false" tIns="0" lIns="0" bIns="0" rIns="0">
              <a:spAutoFit/>
            </a:bodyPr>
            <a:lstStyle/>
            <a:p>
              <a:pPr algn="ctr">
                <a:lnSpc>
                  <a:spcPts val="1680"/>
                </a:lnSpc>
              </a:pPr>
              <a:r>
                <a:rPr lang="en-US" sz="1200">
                  <a:solidFill>
                    <a:srgbClr val="8BA631"/>
                  </a:solidFill>
                  <a:latin typeface="Andika"/>
                  <a:ea typeface="Andika"/>
                  <a:cs typeface="Andika"/>
                  <a:sym typeface="Andika"/>
                </a:rPr>
                <a:t>Avec la participation de</a:t>
              </a:r>
            </a:p>
          </p:txBody>
        </p:sp>
      </p:grpSp>
    </p:spTree>
  </p:cSld>
  <p:clrMapOvr>
    <a:masterClrMapping/>
  </p:clrMapOvr>
</p:sld>
</file>

<file path=ppt/slides/slide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1452922" y="411414"/>
            <a:ext cx="4232938" cy="1346042"/>
            <a:chOff x="0" y="0"/>
            <a:chExt cx="1605080" cy="510403"/>
          </a:xfrm>
        </p:grpSpPr>
        <p:sp>
          <p:nvSpPr>
            <p:cNvPr name="Freeform 3" id="3"/>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4" id="4"/>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2204300" y="786937"/>
            <a:ext cx="2730182"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a:t>
            </a:r>
          </a:p>
        </p:txBody>
      </p:sp>
      <p:sp>
        <p:nvSpPr>
          <p:cNvPr name="TextBox 6" id="6"/>
          <p:cNvSpPr txBox="true"/>
          <p:nvPr/>
        </p:nvSpPr>
        <p:spPr>
          <a:xfrm rot="0">
            <a:off x="756000" y="2189964"/>
            <a:ext cx="6254495" cy="7750174"/>
          </a:xfrm>
          <a:prstGeom prst="rect">
            <a:avLst/>
          </a:prstGeom>
        </p:spPr>
        <p:txBody>
          <a:bodyPr anchor="t" rtlCol="false" tIns="0" lIns="0" bIns="0" rIns="0">
            <a:spAutoFit/>
          </a:bodyPr>
          <a:lstStyle/>
          <a:p>
            <a:pPr algn="l" marL="431807" indent="-215904" lvl="1">
              <a:lnSpc>
                <a:spcPts val="2800"/>
              </a:lnSpc>
              <a:buFont typeface="Arial"/>
              <a:buChar char="•"/>
            </a:pPr>
            <a:r>
              <a:rPr lang="en-US" sz="2000">
                <a:solidFill>
                  <a:srgbClr val="000000"/>
                </a:solidFill>
                <a:latin typeface="Andika"/>
                <a:ea typeface="Andika"/>
                <a:cs typeface="Andika"/>
                <a:sym typeface="Andika"/>
              </a:rPr>
              <a:t>Mon cerveau est composé de plusieurs lobes</a:t>
            </a:r>
          </a:p>
          <a:p>
            <a:pPr algn="l">
              <a:lnSpc>
                <a:spcPts val="2800"/>
              </a:lnSpc>
            </a:pPr>
            <a:r>
              <a:rPr lang="en-US" sz="2000">
                <a:solidFill>
                  <a:srgbClr val="000000"/>
                </a:solidFill>
                <a:latin typeface="Andika"/>
                <a:ea typeface="Andika"/>
                <a:cs typeface="Andika"/>
                <a:sym typeface="Andika"/>
              </a:rPr>
              <a:t>      qui sont liés : ils interagissent entre eux.</a:t>
            </a:r>
          </a:p>
          <a:p>
            <a:pPr algn="l" marL="431807" indent="-215904" lvl="1">
              <a:lnSpc>
                <a:spcPts val="2800"/>
              </a:lnSpc>
              <a:buFont typeface="Arial"/>
              <a:buChar char="•"/>
            </a:pPr>
            <a:r>
              <a:rPr lang="en-US" sz="2000">
                <a:solidFill>
                  <a:srgbClr val="000000"/>
                </a:solidFill>
                <a:latin typeface="Andika"/>
                <a:ea typeface="Andika"/>
                <a:cs typeface="Andika"/>
                <a:sym typeface="Andika"/>
              </a:rPr>
              <a:t>Mon cerveau est déjà câblé pour apprendre dès ma naissance : des grandes “routes” sont déjà opérationnelles pour me permettre </a:t>
            </a:r>
          </a:p>
          <a:p>
            <a:pPr algn="l">
              <a:lnSpc>
                <a:spcPts val="2800"/>
              </a:lnSpc>
            </a:pPr>
            <a:r>
              <a:rPr lang="en-US" sz="2000">
                <a:solidFill>
                  <a:srgbClr val="000000"/>
                </a:solidFill>
                <a:latin typeface="Andika"/>
                <a:ea typeface="Andika"/>
                <a:cs typeface="Andika"/>
                <a:sym typeface="Andika"/>
              </a:rPr>
              <a:t>      de faire des expériences, </a:t>
            </a:r>
          </a:p>
          <a:p>
            <a:pPr algn="l">
              <a:lnSpc>
                <a:spcPts val="2800"/>
              </a:lnSpc>
            </a:pPr>
            <a:r>
              <a:rPr lang="en-US" sz="2000">
                <a:solidFill>
                  <a:srgbClr val="000000"/>
                </a:solidFill>
                <a:latin typeface="Andika"/>
                <a:ea typeface="Andika"/>
                <a:cs typeface="Andika"/>
                <a:sym typeface="Andika"/>
              </a:rPr>
              <a:t>      et de comprendre les relations de causes à</a:t>
            </a:r>
          </a:p>
          <a:p>
            <a:pPr algn="l">
              <a:lnSpc>
                <a:spcPts val="2800"/>
              </a:lnSpc>
            </a:pPr>
            <a:r>
              <a:rPr lang="en-US" sz="2000">
                <a:solidFill>
                  <a:srgbClr val="000000"/>
                </a:solidFill>
                <a:latin typeface="Andika"/>
                <a:ea typeface="Andika"/>
                <a:cs typeface="Andika"/>
                <a:sym typeface="Andika"/>
              </a:rPr>
              <a:t>      effets du monde entier.</a:t>
            </a:r>
          </a:p>
          <a:p>
            <a:pPr algn="l" marL="431807" indent="-215904" lvl="1">
              <a:lnSpc>
                <a:spcPts val="2800"/>
              </a:lnSpc>
              <a:buFont typeface="Arial"/>
              <a:buChar char="•"/>
            </a:pPr>
            <a:r>
              <a:rPr lang="en-US" sz="2000">
                <a:solidFill>
                  <a:srgbClr val="000000"/>
                </a:solidFill>
                <a:latin typeface="Andika"/>
                <a:ea typeface="Andika"/>
                <a:cs typeface="Andika"/>
                <a:sym typeface="Andika"/>
              </a:rPr>
              <a:t>Ces routes peuvent se modifier grâce à mon environnement (famille, scolaire, social) et </a:t>
            </a:r>
          </a:p>
          <a:p>
            <a:pPr algn="l">
              <a:lnSpc>
                <a:spcPts val="2800"/>
              </a:lnSpc>
            </a:pPr>
            <a:r>
              <a:rPr lang="en-US" sz="2000">
                <a:solidFill>
                  <a:srgbClr val="000000"/>
                </a:solidFill>
                <a:latin typeface="Andika"/>
                <a:ea typeface="Andika"/>
                <a:cs typeface="Andika"/>
                <a:sym typeface="Andika"/>
              </a:rPr>
              <a:t>      ma persévérance.</a:t>
            </a:r>
          </a:p>
          <a:p>
            <a:pPr algn="l" marL="431807" indent="-215904" lvl="1">
              <a:lnSpc>
                <a:spcPts val="2800"/>
              </a:lnSpc>
              <a:buFont typeface="Arial"/>
              <a:buChar char="•"/>
            </a:pPr>
            <a:r>
              <a:rPr lang="en-US" sz="2000">
                <a:solidFill>
                  <a:srgbClr val="000000"/>
                </a:solidFill>
                <a:latin typeface="Andika"/>
                <a:ea typeface="Andika"/>
                <a:cs typeface="Andika"/>
                <a:sym typeface="Andika"/>
              </a:rPr>
              <a:t>En grandissant, certaines routes vont disparaître, et devenir des routes à grande vitesse. D’autres routes vont se créer pour accompagner ta transformation</a:t>
            </a:r>
          </a:p>
          <a:p>
            <a:pPr algn="l">
              <a:lnSpc>
                <a:spcPts val="2800"/>
              </a:lnSpc>
            </a:pPr>
            <a:r>
              <a:rPr lang="en-US" sz="2000">
                <a:solidFill>
                  <a:srgbClr val="000000"/>
                </a:solidFill>
                <a:latin typeface="Andika"/>
                <a:ea typeface="Andika"/>
                <a:cs typeface="Andika"/>
                <a:sym typeface="Andika"/>
              </a:rPr>
              <a:t>     </a:t>
            </a:r>
            <a:r>
              <a:rPr lang="en-US" sz="2000">
                <a:solidFill>
                  <a:srgbClr val="000000"/>
                </a:solidFill>
                <a:latin typeface="Andika"/>
                <a:ea typeface="Andika"/>
                <a:cs typeface="Andika"/>
                <a:sym typeface="Andika"/>
              </a:rPr>
              <a:t> jusque “l’âge adulte”.</a:t>
            </a:r>
          </a:p>
          <a:p>
            <a:pPr algn="l" marL="431807" indent="-215904" lvl="1">
              <a:lnSpc>
                <a:spcPts val="2800"/>
              </a:lnSpc>
              <a:buFont typeface="Arial"/>
              <a:buChar char="•"/>
            </a:pPr>
            <a:r>
              <a:rPr lang="en-US" sz="2000">
                <a:solidFill>
                  <a:srgbClr val="000000"/>
                </a:solidFill>
                <a:latin typeface="Andika"/>
                <a:ea typeface="Andika"/>
                <a:cs typeface="Andika"/>
                <a:sym typeface="Andika"/>
              </a:rPr>
              <a:t>Ton cerveau fonctionne tout le temps en interconnexion : aucune zone ne fonctionne seule. C’est un savant réseau de neurotransmetteurs qui guident qui tu es </a:t>
            </a:r>
          </a:p>
          <a:p>
            <a:pPr algn="l">
              <a:lnSpc>
                <a:spcPts val="2800"/>
              </a:lnSpc>
            </a:pPr>
            <a:r>
              <a:rPr lang="en-US" sz="2000">
                <a:solidFill>
                  <a:srgbClr val="000000"/>
                </a:solidFill>
                <a:latin typeface="Andika"/>
                <a:ea typeface="Andika"/>
                <a:cs typeface="Andika"/>
                <a:sym typeface="Andika"/>
              </a:rPr>
              <a:t>      et ce que tu fais. </a:t>
            </a:r>
          </a:p>
          <a:p>
            <a:pPr algn="l">
              <a:lnSpc>
                <a:spcPts val="2800"/>
              </a:lnSpc>
            </a:pPr>
          </a:p>
        </p:txBody>
      </p:sp>
      <p:sp>
        <p:nvSpPr>
          <p:cNvPr name="TextBox 7" id="7"/>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452922" y="411414"/>
            <a:ext cx="4232938" cy="1346042"/>
            <a:chOff x="0" y="0"/>
            <a:chExt cx="1605080" cy="510403"/>
          </a:xfrm>
        </p:grpSpPr>
        <p:sp>
          <p:nvSpPr>
            <p:cNvPr name="Freeform 3" id="3"/>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4" id="4"/>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grpSp>
        <p:nvGrpSpPr>
          <p:cNvPr name="Group 5" id="5"/>
          <p:cNvGrpSpPr/>
          <p:nvPr/>
        </p:nvGrpSpPr>
        <p:grpSpPr>
          <a:xfrm rot="0">
            <a:off x="2204300" y="6671210"/>
            <a:ext cx="1786753" cy="2131919"/>
            <a:chOff x="0" y="0"/>
            <a:chExt cx="677515" cy="808398"/>
          </a:xfrm>
        </p:grpSpPr>
        <p:sp>
          <p:nvSpPr>
            <p:cNvPr name="Freeform 6" id="6"/>
            <p:cNvSpPr/>
            <p:nvPr/>
          </p:nvSpPr>
          <p:spPr>
            <a:xfrm flipH="false" flipV="false" rot="0">
              <a:off x="0" y="0"/>
              <a:ext cx="677515" cy="808398"/>
            </a:xfrm>
            <a:custGeom>
              <a:avLst/>
              <a:gdLst/>
              <a:ahLst/>
              <a:cxnLst/>
              <a:rect r="r" b="b" t="t" l="l"/>
              <a:pathLst>
                <a:path h="808398" w="677515">
                  <a:moveTo>
                    <a:pt x="0" y="0"/>
                  </a:moveTo>
                  <a:lnTo>
                    <a:pt x="677515" y="0"/>
                  </a:lnTo>
                  <a:lnTo>
                    <a:pt x="677515" y="808398"/>
                  </a:lnTo>
                  <a:lnTo>
                    <a:pt x="0" y="808398"/>
                  </a:lnTo>
                  <a:close/>
                </a:path>
              </a:pathLst>
            </a:custGeom>
            <a:solidFill>
              <a:srgbClr val="9068BA"/>
            </a:solidFill>
          </p:spPr>
        </p:sp>
        <p:sp>
          <p:nvSpPr>
            <p:cNvPr name="TextBox 7" id="7"/>
            <p:cNvSpPr txBox="true"/>
            <p:nvPr/>
          </p:nvSpPr>
          <p:spPr>
            <a:xfrm>
              <a:off x="0" y="-28575"/>
              <a:ext cx="677515" cy="836973"/>
            </a:xfrm>
            <a:prstGeom prst="rect">
              <a:avLst/>
            </a:prstGeom>
          </p:spPr>
          <p:txBody>
            <a:bodyPr anchor="ctr" rtlCol="false" tIns="50800" lIns="50800" bIns="50800" rIns="50800"/>
            <a:lstStyle/>
            <a:p>
              <a:pPr algn="ctr">
                <a:lnSpc>
                  <a:spcPts val="1960"/>
                </a:lnSpc>
                <a:spcBef>
                  <a:spcPct val="0"/>
                </a:spcBef>
              </a:pPr>
            </a:p>
          </p:txBody>
        </p:sp>
      </p:grpSp>
      <p:sp>
        <p:nvSpPr>
          <p:cNvPr name="Freeform 8" id="8"/>
          <p:cNvSpPr/>
          <p:nvPr/>
        </p:nvSpPr>
        <p:spPr>
          <a:xfrm flipH="false" flipV="false" rot="0">
            <a:off x="1452922" y="3455165"/>
            <a:ext cx="4468740" cy="3781671"/>
          </a:xfrm>
          <a:custGeom>
            <a:avLst/>
            <a:gdLst/>
            <a:ahLst/>
            <a:cxnLst/>
            <a:rect r="r" b="b" t="t" l="l"/>
            <a:pathLst>
              <a:path h="3781671" w="4468740">
                <a:moveTo>
                  <a:pt x="0" y="0"/>
                </a:moveTo>
                <a:lnTo>
                  <a:pt x="4468739" y="0"/>
                </a:lnTo>
                <a:lnTo>
                  <a:pt x="4468739" y="3781670"/>
                </a:lnTo>
                <a:lnTo>
                  <a:pt x="0" y="37816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7162491">
            <a:off x="1015265" y="6105703"/>
            <a:ext cx="1603273" cy="484990"/>
          </a:xfrm>
          <a:custGeom>
            <a:avLst/>
            <a:gdLst/>
            <a:ahLst/>
            <a:cxnLst/>
            <a:rect r="r" b="b" t="t" l="l"/>
            <a:pathLst>
              <a:path h="484990" w="1603273">
                <a:moveTo>
                  <a:pt x="0" y="0"/>
                </a:moveTo>
                <a:lnTo>
                  <a:pt x="1603273" y="0"/>
                </a:lnTo>
                <a:lnTo>
                  <a:pt x="1603273" y="484990"/>
                </a:lnTo>
                <a:lnTo>
                  <a:pt x="0" y="48499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0" id="10"/>
          <p:cNvGrpSpPr/>
          <p:nvPr/>
        </p:nvGrpSpPr>
        <p:grpSpPr>
          <a:xfrm rot="0">
            <a:off x="756000" y="2606310"/>
            <a:ext cx="2599434" cy="497125"/>
            <a:chOff x="0" y="0"/>
            <a:chExt cx="985674" cy="188504"/>
          </a:xfrm>
        </p:grpSpPr>
        <p:sp>
          <p:nvSpPr>
            <p:cNvPr name="Freeform 11" id="11"/>
            <p:cNvSpPr/>
            <p:nvPr/>
          </p:nvSpPr>
          <p:spPr>
            <a:xfrm flipH="false" flipV="false" rot="0">
              <a:off x="0" y="0"/>
              <a:ext cx="985674" cy="188504"/>
            </a:xfrm>
            <a:custGeom>
              <a:avLst/>
              <a:gdLst/>
              <a:ahLst/>
              <a:cxnLst/>
              <a:rect r="r" b="b" t="t" l="l"/>
              <a:pathLst>
                <a:path h="188504" w="985674">
                  <a:moveTo>
                    <a:pt x="0" y="0"/>
                  </a:moveTo>
                  <a:lnTo>
                    <a:pt x="985674" y="0"/>
                  </a:lnTo>
                  <a:lnTo>
                    <a:pt x="985674" y="188504"/>
                  </a:lnTo>
                  <a:lnTo>
                    <a:pt x="0" y="188504"/>
                  </a:lnTo>
                  <a:close/>
                </a:path>
              </a:pathLst>
            </a:custGeom>
            <a:solidFill>
              <a:srgbClr val="F6B023"/>
            </a:solidFill>
          </p:spPr>
        </p:sp>
        <p:sp>
          <p:nvSpPr>
            <p:cNvPr name="TextBox 12" id="12"/>
            <p:cNvSpPr txBox="true"/>
            <p:nvPr/>
          </p:nvSpPr>
          <p:spPr>
            <a:xfrm>
              <a:off x="0" y="-28575"/>
              <a:ext cx="985674" cy="217079"/>
            </a:xfrm>
            <a:prstGeom prst="rect">
              <a:avLst/>
            </a:prstGeom>
          </p:spPr>
          <p:txBody>
            <a:bodyPr anchor="ctr" rtlCol="false" tIns="50800" lIns="50800" bIns="50800" rIns="50800"/>
            <a:lstStyle/>
            <a:p>
              <a:pPr algn="ctr">
                <a:lnSpc>
                  <a:spcPts val="1960"/>
                </a:lnSpc>
                <a:spcBef>
                  <a:spcPct val="0"/>
                </a:spcBef>
              </a:pPr>
            </a:p>
          </p:txBody>
        </p:sp>
      </p:grpSp>
      <p:sp>
        <p:nvSpPr>
          <p:cNvPr name="Freeform 13" id="13"/>
          <p:cNvSpPr/>
          <p:nvPr/>
        </p:nvSpPr>
        <p:spPr>
          <a:xfrm flipH="false" flipV="false" rot="4516002">
            <a:off x="1627271" y="3310553"/>
            <a:ext cx="533132" cy="289224"/>
          </a:xfrm>
          <a:custGeom>
            <a:avLst/>
            <a:gdLst/>
            <a:ahLst/>
            <a:cxnLst/>
            <a:rect r="r" b="b" t="t" l="l"/>
            <a:pathLst>
              <a:path h="289224" w="533132">
                <a:moveTo>
                  <a:pt x="0" y="0"/>
                </a:moveTo>
                <a:lnTo>
                  <a:pt x="533131" y="0"/>
                </a:lnTo>
                <a:lnTo>
                  <a:pt x="533131" y="289224"/>
                </a:lnTo>
                <a:lnTo>
                  <a:pt x="0" y="28922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4" id="14"/>
          <p:cNvSpPr/>
          <p:nvPr/>
        </p:nvSpPr>
        <p:spPr>
          <a:xfrm flipH="false" flipV="false" rot="5489232">
            <a:off x="4341173" y="3162258"/>
            <a:ext cx="540939" cy="293459"/>
          </a:xfrm>
          <a:custGeom>
            <a:avLst/>
            <a:gdLst/>
            <a:ahLst/>
            <a:cxnLst/>
            <a:rect r="r" b="b" t="t" l="l"/>
            <a:pathLst>
              <a:path h="293459" w="540939">
                <a:moveTo>
                  <a:pt x="0" y="0"/>
                </a:moveTo>
                <a:lnTo>
                  <a:pt x="540939" y="0"/>
                </a:lnTo>
                <a:lnTo>
                  <a:pt x="540939" y="293460"/>
                </a:lnTo>
                <a:lnTo>
                  <a:pt x="0" y="29346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5" id="15"/>
          <p:cNvSpPr/>
          <p:nvPr/>
        </p:nvSpPr>
        <p:spPr>
          <a:xfrm flipH="false" flipV="false" rot="10307953">
            <a:off x="5930415" y="5240681"/>
            <a:ext cx="540939" cy="293459"/>
          </a:xfrm>
          <a:custGeom>
            <a:avLst/>
            <a:gdLst/>
            <a:ahLst/>
            <a:cxnLst/>
            <a:rect r="r" b="b" t="t" l="l"/>
            <a:pathLst>
              <a:path h="293459" w="540939">
                <a:moveTo>
                  <a:pt x="0" y="0"/>
                </a:moveTo>
                <a:lnTo>
                  <a:pt x="540939" y="0"/>
                </a:lnTo>
                <a:lnTo>
                  <a:pt x="540939" y="293460"/>
                </a:lnTo>
                <a:lnTo>
                  <a:pt x="0" y="29346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6" id="16"/>
          <p:cNvSpPr/>
          <p:nvPr/>
        </p:nvSpPr>
        <p:spPr>
          <a:xfrm flipH="false" flipV="false" rot="-5843098">
            <a:off x="3084964" y="6237394"/>
            <a:ext cx="540939" cy="293459"/>
          </a:xfrm>
          <a:custGeom>
            <a:avLst/>
            <a:gdLst/>
            <a:ahLst/>
            <a:cxnLst/>
            <a:rect r="r" b="b" t="t" l="l"/>
            <a:pathLst>
              <a:path h="293459" w="540939">
                <a:moveTo>
                  <a:pt x="0" y="0"/>
                </a:moveTo>
                <a:lnTo>
                  <a:pt x="540939" y="0"/>
                </a:lnTo>
                <a:lnTo>
                  <a:pt x="540939" y="293460"/>
                </a:lnTo>
                <a:lnTo>
                  <a:pt x="0" y="29346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7" id="17"/>
          <p:cNvSpPr/>
          <p:nvPr/>
        </p:nvSpPr>
        <p:spPr>
          <a:xfrm flipH="false" flipV="false" rot="0">
            <a:off x="3175156" y="4227248"/>
            <a:ext cx="1419292" cy="1419292"/>
          </a:xfrm>
          <a:custGeom>
            <a:avLst/>
            <a:gdLst/>
            <a:ahLst/>
            <a:cxnLst/>
            <a:rect r="r" b="b" t="t" l="l"/>
            <a:pathLst>
              <a:path h="1419292" w="1419292">
                <a:moveTo>
                  <a:pt x="0" y="0"/>
                </a:moveTo>
                <a:lnTo>
                  <a:pt x="1419292" y="0"/>
                </a:lnTo>
                <a:lnTo>
                  <a:pt x="1419292" y="1419291"/>
                </a:lnTo>
                <a:lnTo>
                  <a:pt x="0" y="141929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8" id="18"/>
          <p:cNvSpPr/>
          <p:nvPr/>
        </p:nvSpPr>
        <p:spPr>
          <a:xfrm flipH="false" flipV="false" rot="0">
            <a:off x="3355434" y="4500066"/>
            <a:ext cx="1102509" cy="774513"/>
          </a:xfrm>
          <a:custGeom>
            <a:avLst/>
            <a:gdLst/>
            <a:ahLst/>
            <a:cxnLst/>
            <a:rect r="r" b="b" t="t" l="l"/>
            <a:pathLst>
              <a:path h="774513" w="1102509">
                <a:moveTo>
                  <a:pt x="0" y="0"/>
                </a:moveTo>
                <a:lnTo>
                  <a:pt x="1102509" y="0"/>
                </a:lnTo>
                <a:lnTo>
                  <a:pt x="1102509" y="774513"/>
                </a:lnTo>
                <a:lnTo>
                  <a:pt x="0" y="774513"/>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grpSp>
        <p:nvGrpSpPr>
          <p:cNvPr name="Group 19" id="19"/>
          <p:cNvGrpSpPr/>
          <p:nvPr/>
        </p:nvGrpSpPr>
        <p:grpSpPr>
          <a:xfrm rot="0">
            <a:off x="5855022" y="5881455"/>
            <a:ext cx="1581189" cy="1525616"/>
            <a:chOff x="0" y="0"/>
            <a:chExt cx="599568" cy="578495"/>
          </a:xfrm>
        </p:grpSpPr>
        <p:sp>
          <p:nvSpPr>
            <p:cNvPr name="Freeform 20" id="20"/>
            <p:cNvSpPr/>
            <p:nvPr/>
          </p:nvSpPr>
          <p:spPr>
            <a:xfrm flipH="false" flipV="false" rot="0">
              <a:off x="0" y="0"/>
              <a:ext cx="599568" cy="578495"/>
            </a:xfrm>
            <a:custGeom>
              <a:avLst/>
              <a:gdLst/>
              <a:ahLst/>
              <a:cxnLst/>
              <a:rect r="r" b="b" t="t" l="l"/>
              <a:pathLst>
                <a:path h="578495" w="599568">
                  <a:moveTo>
                    <a:pt x="0" y="0"/>
                  </a:moveTo>
                  <a:lnTo>
                    <a:pt x="599568" y="0"/>
                  </a:lnTo>
                  <a:lnTo>
                    <a:pt x="599568" y="578495"/>
                  </a:lnTo>
                  <a:lnTo>
                    <a:pt x="0" y="578495"/>
                  </a:lnTo>
                  <a:close/>
                </a:path>
              </a:pathLst>
            </a:custGeom>
            <a:solidFill>
              <a:srgbClr val="000000"/>
            </a:solidFill>
          </p:spPr>
        </p:sp>
        <p:sp>
          <p:nvSpPr>
            <p:cNvPr name="TextBox 21" id="21"/>
            <p:cNvSpPr txBox="true"/>
            <p:nvPr/>
          </p:nvSpPr>
          <p:spPr>
            <a:xfrm>
              <a:off x="0" y="-28575"/>
              <a:ext cx="599568" cy="607070"/>
            </a:xfrm>
            <a:prstGeom prst="rect">
              <a:avLst/>
            </a:prstGeom>
          </p:spPr>
          <p:txBody>
            <a:bodyPr anchor="ctr" rtlCol="false" tIns="50800" lIns="50800" bIns="50800" rIns="50800"/>
            <a:lstStyle/>
            <a:p>
              <a:pPr algn="ctr">
                <a:lnSpc>
                  <a:spcPts val="1960"/>
                </a:lnSpc>
                <a:spcBef>
                  <a:spcPct val="0"/>
                </a:spcBef>
              </a:pPr>
            </a:p>
          </p:txBody>
        </p:sp>
      </p:grpSp>
      <p:sp>
        <p:nvSpPr>
          <p:cNvPr name="Freeform 22" id="22"/>
          <p:cNvSpPr/>
          <p:nvPr/>
        </p:nvSpPr>
        <p:spPr>
          <a:xfrm flipH="false" flipV="false" rot="-9414839">
            <a:off x="4488883" y="5102877"/>
            <a:ext cx="540939" cy="293459"/>
          </a:xfrm>
          <a:custGeom>
            <a:avLst/>
            <a:gdLst/>
            <a:ahLst/>
            <a:cxnLst/>
            <a:rect r="r" b="b" t="t" l="l"/>
            <a:pathLst>
              <a:path h="293459" w="540939">
                <a:moveTo>
                  <a:pt x="0" y="0"/>
                </a:moveTo>
                <a:lnTo>
                  <a:pt x="540939" y="0"/>
                </a:lnTo>
                <a:lnTo>
                  <a:pt x="540939" y="293459"/>
                </a:lnTo>
                <a:lnTo>
                  <a:pt x="0" y="2934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3" id="23"/>
          <p:cNvSpPr/>
          <p:nvPr/>
        </p:nvSpPr>
        <p:spPr>
          <a:xfrm flipH="false" flipV="false" rot="0">
            <a:off x="3113824" y="5473163"/>
            <a:ext cx="483218" cy="339461"/>
          </a:xfrm>
          <a:custGeom>
            <a:avLst/>
            <a:gdLst/>
            <a:ahLst/>
            <a:cxnLst/>
            <a:rect r="r" b="b" t="t" l="l"/>
            <a:pathLst>
              <a:path h="339461" w="483218">
                <a:moveTo>
                  <a:pt x="0" y="0"/>
                </a:moveTo>
                <a:lnTo>
                  <a:pt x="483219" y="0"/>
                </a:lnTo>
                <a:lnTo>
                  <a:pt x="483219" y="339461"/>
                </a:lnTo>
                <a:lnTo>
                  <a:pt x="0" y="339461"/>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4" id="24"/>
          <p:cNvSpPr/>
          <p:nvPr/>
        </p:nvSpPr>
        <p:spPr>
          <a:xfrm flipH="false" flipV="false" rot="0">
            <a:off x="3021647" y="5530680"/>
            <a:ext cx="575396" cy="281944"/>
          </a:xfrm>
          <a:custGeom>
            <a:avLst/>
            <a:gdLst/>
            <a:ahLst/>
            <a:cxnLst/>
            <a:rect r="r" b="b" t="t" l="l"/>
            <a:pathLst>
              <a:path h="281944" w="575396">
                <a:moveTo>
                  <a:pt x="0" y="0"/>
                </a:moveTo>
                <a:lnTo>
                  <a:pt x="575396" y="0"/>
                </a:lnTo>
                <a:lnTo>
                  <a:pt x="575396" y="281944"/>
                </a:lnTo>
                <a:lnTo>
                  <a:pt x="0" y="281944"/>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25" id="25"/>
          <p:cNvSpPr/>
          <p:nvPr/>
        </p:nvSpPr>
        <p:spPr>
          <a:xfrm flipH="false" flipV="false" rot="-8996213">
            <a:off x="1669514" y="5100595"/>
            <a:ext cx="1568333" cy="474421"/>
          </a:xfrm>
          <a:custGeom>
            <a:avLst/>
            <a:gdLst/>
            <a:ahLst/>
            <a:cxnLst/>
            <a:rect r="r" b="b" t="t" l="l"/>
            <a:pathLst>
              <a:path h="474421" w="1568333">
                <a:moveTo>
                  <a:pt x="0" y="0"/>
                </a:moveTo>
                <a:lnTo>
                  <a:pt x="1568333" y="0"/>
                </a:lnTo>
                <a:lnTo>
                  <a:pt x="1568333" y="474420"/>
                </a:lnTo>
                <a:lnTo>
                  <a:pt x="0" y="47442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26" id="26"/>
          <p:cNvSpPr/>
          <p:nvPr/>
        </p:nvSpPr>
        <p:spPr>
          <a:xfrm flipH="false" flipV="false" rot="-9910287">
            <a:off x="3761140" y="4934368"/>
            <a:ext cx="663436" cy="663436"/>
          </a:xfrm>
          <a:custGeom>
            <a:avLst/>
            <a:gdLst/>
            <a:ahLst/>
            <a:cxnLst/>
            <a:rect r="r" b="b" t="t" l="l"/>
            <a:pathLst>
              <a:path h="663436" w="663436">
                <a:moveTo>
                  <a:pt x="0" y="0"/>
                </a:moveTo>
                <a:lnTo>
                  <a:pt x="663435" y="0"/>
                </a:lnTo>
                <a:lnTo>
                  <a:pt x="663435" y="663436"/>
                </a:lnTo>
                <a:lnTo>
                  <a:pt x="0" y="663436"/>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grpSp>
        <p:nvGrpSpPr>
          <p:cNvPr name="Group 27" id="27"/>
          <p:cNvGrpSpPr/>
          <p:nvPr/>
        </p:nvGrpSpPr>
        <p:grpSpPr>
          <a:xfrm rot="0">
            <a:off x="3462412" y="1832960"/>
            <a:ext cx="3663968" cy="984726"/>
            <a:chOff x="0" y="0"/>
            <a:chExt cx="4885290" cy="1312968"/>
          </a:xfrm>
        </p:grpSpPr>
        <p:grpSp>
          <p:nvGrpSpPr>
            <p:cNvPr name="Group 28" id="28"/>
            <p:cNvGrpSpPr/>
            <p:nvPr/>
          </p:nvGrpSpPr>
          <p:grpSpPr>
            <a:xfrm rot="0">
              <a:off x="0" y="0"/>
              <a:ext cx="4166233" cy="1312968"/>
              <a:chOff x="0" y="0"/>
              <a:chExt cx="1184839" cy="373396"/>
            </a:xfrm>
          </p:grpSpPr>
          <p:sp>
            <p:nvSpPr>
              <p:cNvPr name="Freeform 29" id="29"/>
              <p:cNvSpPr/>
              <p:nvPr/>
            </p:nvSpPr>
            <p:spPr>
              <a:xfrm flipH="false" flipV="false" rot="0">
                <a:off x="0" y="0"/>
                <a:ext cx="1184839" cy="373396"/>
              </a:xfrm>
              <a:custGeom>
                <a:avLst/>
                <a:gdLst/>
                <a:ahLst/>
                <a:cxnLst/>
                <a:rect r="r" b="b" t="t" l="l"/>
                <a:pathLst>
                  <a:path h="373396" w="1184839">
                    <a:moveTo>
                      <a:pt x="0" y="0"/>
                    </a:moveTo>
                    <a:lnTo>
                      <a:pt x="1184839" y="0"/>
                    </a:lnTo>
                    <a:lnTo>
                      <a:pt x="1184839" y="373396"/>
                    </a:lnTo>
                    <a:lnTo>
                      <a:pt x="0" y="373396"/>
                    </a:lnTo>
                    <a:close/>
                  </a:path>
                </a:pathLst>
              </a:custGeom>
              <a:solidFill>
                <a:srgbClr val="ED553B"/>
              </a:solidFill>
            </p:spPr>
          </p:sp>
          <p:sp>
            <p:nvSpPr>
              <p:cNvPr name="TextBox 30" id="30"/>
              <p:cNvSpPr txBox="true"/>
              <p:nvPr/>
            </p:nvSpPr>
            <p:spPr>
              <a:xfrm>
                <a:off x="0" y="-28575"/>
                <a:ext cx="1184839" cy="401971"/>
              </a:xfrm>
              <a:prstGeom prst="rect">
                <a:avLst/>
              </a:prstGeom>
            </p:spPr>
            <p:txBody>
              <a:bodyPr anchor="ctr" rtlCol="false" tIns="50800" lIns="50800" bIns="50800" rIns="50800"/>
              <a:lstStyle/>
              <a:p>
                <a:pPr algn="ctr">
                  <a:lnSpc>
                    <a:spcPts val="1960"/>
                  </a:lnSpc>
                  <a:spcBef>
                    <a:spcPct val="0"/>
                  </a:spcBef>
                </a:pPr>
              </a:p>
            </p:txBody>
          </p:sp>
        </p:grpSp>
        <p:sp>
          <p:nvSpPr>
            <p:cNvPr name="TextBox 31" id="31"/>
            <p:cNvSpPr txBox="true"/>
            <p:nvPr/>
          </p:nvSpPr>
          <p:spPr>
            <a:xfrm rot="0">
              <a:off x="285276" y="126260"/>
              <a:ext cx="4600014" cy="1044573"/>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Lobe pariétal : aide la zone préfrontale à mettre de côté </a:t>
              </a:r>
            </a:p>
            <a:p>
              <a:pPr algn="l">
                <a:lnSpc>
                  <a:spcPts val="2100"/>
                </a:lnSpc>
              </a:pPr>
              <a:r>
                <a:rPr lang="en-US" sz="1500" b="true">
                  <a:solidFill>
                    <a:srgbClr val="000000"/>
                  </a:solidFill>
                  <a:latin typeface="Open Sans Bold"/>
                  <a:ea typeface="Open Sans Bold"/>
                  <a:cs typeface="Open Sans Bold"/>
                  <a:sym typeface="Open Sans Bold"/>
                </a:rPr>
                <a:t>les distracteurs</a:t>
              </a:r>
            </a:p>
          </p:txBody>
        </p:sp>
      </p:grpSp>
      <p:grpSp>
        <p:nvGrpSpPr>
          <p:cNvPr name="Group 32" id="32"/>
          <p:cNvGrpSpPr/>
          <p:nvPr/>
        </p:nvGrpSpPr>
        <p:grpSpPr>
          <a:xfrm rot="0">
            <a:off x="5824911" y="4285992"/>
            <a:ext cx="1874140" cy="722581"/>
            <a:chOff x="0" y="0"/>
            <a:chExt cx="2498854" cy="963441"/>
          </a:xfrm>
        </p:grpSpPr>
        <p:grpSp>
          <p:nvGrpSpPr>
            <p:cNvPr name="Group 33" id="33"/>
            <p:cNvGrpSpPr/>
            <p:nvPr/>
          </p:nvGrpSpPr>
          <p:grpSpPr>
            <a:xfrm rot="0">
              <a:off x="0" y="0"/>
              <a:ext cx="2498854" cy="963441"/>
              <a:chOff x="0" y="0"/>
              <a:chExt cx="710652" cy="273994"/>
            </a:xfrm>
          </p:grpSpPr>
          <p:sp>
            <p:nvSpPr>
              <p:cNvPr name="Freeform 34" id="34"/>
              <p:cNvSpPr/>
              <p:nvPr/>
            </p:nvSpPr>
            <p:spPr>
              <a:xfrm flipH="false" flipV="false" rot="0">
                <a:off x="0" y="0"/>
                <a:ext cx="710652" cy="273994"/>
              </a:xfrm>
              <a:custGeom>
                <a:avLst/>
                <a:gdLst/>
                <a:ahLst/>
                <a:cxnLst/>
                <a:rect r="r" b="b" t="t" l="l"/>
                <a:pathLst>
                  <a:path h="273994" w="710652">
                    <a:moveTo>
                      <a:pt x="0" y="0"/>
                    </a:moveTo>
                    <a:lnTo>
                      <a:pt x="710652" y="0"/>
                    </a:lnTo>
                    <a:lnTo>
                      <a:pt x="710652" y="273994"/>
                    </a:lnTo>
                    <a:lnTo>
                      <a:pt x="0" y="273994"/>
                    </a:lnTo>
                    <a:close/>
                  </a:path>
                </a:pathLst>
              </a:custGeom>
              <a:solidFill>
                <a:srgbClr val="3CA277"/>
              </a:solidFill>
            </p:spPr>
          </p:sp>
          <p:sp>
            <p:nvSpPr>
              <p:cNvPr name="TextBox 35" id="35"/>
              <p:cNvSpPr txBox="true"/>
              <p:nvPr/>
            </p:nvSpPr>
            <p:spPr>
              <a:xfrm>
                <a:off x="0" y="-28575"/>
                <a:ext cx="710652" cy="302569"/>
              </a:xfrm>
              <a:prstGeom prst="rect">
                <a:avLst/>
              </a:prstGeom>
            </p:spPr>
            <p:txBody>
              <a:bodyPr anchor="ctr" rtlCol="false" tIns="50800" lIns="50800" bIns="50800" rIns="50800"/>
              <a:lstStyle/>
              <a:p>
                <a:pPr algn="ctr">
                  <a:lnSpc>
                    <a:spcPts val="1960"/>
                  </a:lnSpc>
                  <a:spcBef>
                    <a:spcPct val="0"/>
                  </a:spcBef>
                </a:pPr>
              </a:p>
            </p:txBody>
          </p:sp>
        </p:grpSp>
        <p:sp>
          <p:nvSpPr>
            <p:cNvPr name="TextBox 36" id="36"/>
            <p:cNvSpPr txBox="true"/>
            <p:nvPr/>
          </p:nvSpPr>
          <p:spPr>
            <a:xfrm rot="0">
              <a:off x="314402" y="122946"/>
              <a:ext cx="2184451" cy="688973"/>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Lobe occipital : </a:t>
              </a:r>
            </a:p>
            <a:p>
              <a:pPr algn="l">
                <a:lnSpc>
                  <a:spcPts val="2100"/>
                </a:lnSpc>
              </a:pPr>
              <a:r>
                <a:rPr lang="en-US" sz="1500" b="true">
                  <a:solidFill>
                    <a:srgbClr val="000000"/>
                  </a:solidFill>
                  <a:latin typeface="Open Sans Bold"/>
                  <a:ea typeface="Open Sans Bold"/>
                  <a:cs typeface="Open Sans Bold"/>
                  <a:sym typeface="Open Sans Bold"/>
                </a:rPr>
                <a:t>la vision</a:t>
              </a:r>
            </a:p>
          </p:txBody>
        </p:sp>
      </p:grpSp>
      <p:sp>
        <p:nvSpPr>
          <p:cNvPr name="TextBox 37" id="37"/>
          <p:cNvSpPr txBox="true"/>
          <p:nvPr/>
        </p:nvSpPr>
        <p:spPr>
          <a:xfrm rot="0">
            <a:off x="4270766" y="7848434"/>
            <a:ext cx="2209342" cy="789304"/>
          </a:xfrm>
          <a:prstGeom prst="rect">
            <a:avLst/>
          </a:prstGeom>
        </p:spPr>
        <p:txBody>
          <a:bodyPr anchor="t" rtlCol="false" tIns="0" lIns="0" bIns="0" rIns="0">
            <a:spAutoFit/>
          </a:bodyPr>
          <a:lstStyle/>
          <a:p>
            <a:pPr algn="l">
              <a:lnSpc>
                <a:spcPts val="3220"/>
              </a:lnSpc>
            </a:pPr>
            <a:r>
              <a:rPr lang="en-US" sz="2300" b="true">
                <a:solidFill>
                  <a:srgbClr val="000000"/>
                </a:solidFill>
                <a:latin typeface="Open Sans Bold"/>
                <a:ea typeface="Open Sans Bold"/>
                <a:cs typeface="Open Sans Bold"/>
                <a:sym typeface="Open Sans Bold"/>
              </a:rPr>
              <a:t>Noyau accumbens</a:t>
            </a:r>
          </a:p>
        </p:txBody>
      </p:sp>
      <p:sp>
        <p:nvSpPr>
          <p:cNvPr name="Freeform 38" id="38"/>
          <p:cNvSpPr/>
          <p:nvPr/>
        </p:nvSpPr>
        <p:spPr>
          <a:xfrm flipH="false" flipV="false" rot="4642160">
            <a:off x="3100290" y="6042417"/>
            <a:ext cx="2796267" cy="845871"/>
          </a:xfrm>
          <a:custGeom>
            <a:avLst/>
            <a:gdLst/>
            <a:ahLst/>
            <a:cxnLst/>
            <a:rect r="r" b="b" t="t" l="l"/>
            <a:pathLst>
              <a:path h="845871" w="2796267">
                <a:moveTo>
                  <a:pt x="0" y="0"/>
                </a:moveTo>
                <a:lnTo>
                  <a:pt x="2796267" y="0"/>
                </a:lnTo>
                <a:lnTo>
                  <a:pt x="2796267" y="845871"/>
                </a:lnTo>
                <a:lnTo>
                  <a:pt x="0" y="84587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39" id="39"/>
          <p:cNvSpPr/>
          <p:nvPr/>
        </p:nvSpPr>
        <p:spPr>
          <a:xfrm flipH="false" flipV="false" rot="-3205095">
            <a:off x="4004609" y="4093190"/>
            <a:ext cx="2013117" cy="608968"/>
          </a:xfrm>
          <a:custGeom>
            <a:avLst/>
            <a:gdLst/>
            <a:ahLst/>
            <a:cxnLst/>
            <a:rect r="r" b="b" t="t" l="l"/>
            <a:pathLst>
              <a:path h="608968" w="2013117">
                <a:moveTo>
                  <a:pt x="0" y="0"/>
                </a:moveTo>
                <a:lnTo>
                  <a:pt x="2013117" y="0"/>
                </a:lnTo>
                <a:lnTo>
                  <a:pt x="2013117" y="608968"/>
                </a:lnTo>
                <a:lnTo>
                  <a:pt x="0" y="6089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0" id="40"/>
          <p:cNvSpPr/>
          <p:nvPr/>
        </p:nvSpPr>
        <p:spPr>
          <a:xfrm flipH="false" flipV="false" rot="0">
            <a:off x="6680133" y="7190500"/>
            <a:ext cx="919783" cy="1034918"/>
          </a:xfrm>
          <a:custGeom>
            <a:avLst/>
            <a:gdLst/>
            <a:ahLst/>
            <a:cxnLst/>
            <a:rect r="r" b="b" t="t" l="l"/>
            <a:pathLst>
              <a:path h="1034918" w="919783">
                <a:moveTo>
                  <a:pt x="0" y="0"/>
                </a:moveTo>
                <a:lnTo>
                  <a:pt x="919783" y="0"/>
                </a:lnTo>
                <a:lnTo>
                  <a:pt x="919783" y="1034918"/>
                </a:lnTo>
                <a:lnTo>
                  <a:pt x="0" y="1034918"/>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41" id="41"/>
          <p:cNvSpPr/>
          <p:nvPr/>
        </p:nvSpPr>
        <p:spPr>
          <a:xfrm flipH="false" flipV="false" rot="0">
            <a:off x="1028246" y="5490640"/>
            <a:ext cx="736101" cy="822459"/>
          </a:xfrm>
          <a:custGeom>
            <a:avLst/>
            <a:gdLst/>
            <a:ahLst/>
            <a:cxnLst/>
            <a:rect r="r" b="b" t="t" l="l"/>
            <a:pathLst>
              <a:path h="822459" w="736101">
                <a:moveTo>
                  <a:pt x="0" y="0"/>
                </a:moveTo>
                <a:lnTo>
                  <a:pt x="736101" y="0"/>
                </a:lnTo>
                <a:lnTo>
                  <a:pt x="736101" y="822459"/>
                </a:lnTo>
                <a:lnTo>
                  <a:pt x="0" y="822459"/>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42" id="42"/>
          <p:cNvSpPr/>
          <p:nvPr/>
        </p:nvSpPr>
        <p:spPr>
          <a:xfrm flipH="false" flipV="false" rot="0">
            <a:off x="218922" y="9606609"/>
            <a:ext cx="662758" cy="662758"/>
          </a:xfrm>
          <a:custGeom>
            <a:avLst/>
            <a:gdLst/>
            <a:ahLst/>
            <a:cxnLst/>
            <a:rect r="r" b="b" t="t" l="l"/>
            <a:pathLst>
              <a:path h="662758" w="662758">
                <a:moveTo>
                  <a:pt x="0" y="0"/>
                </a:moveTo>
                <a:lnTo>
                  <a:pt x="662758" y="0"/>
                </a:lnTo>
                <a:lnTo>
                  <a:pt x="662758" y="662758"/>
                </a:lnTo>
                <a:lnTo>
                  <a:pt x="0" y="662758"/>
                </a:lnTo>
                <a:lnTo>
                  <a:pt x="0"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sp>
        <p:nvSpPr>
          <p:cNvPr name="Freeform 43" id="43"/>
          <p:cNvSpPr/>
          <p:nvPr/>
        </p:nvSpPr>
        <p:spPr>
          <a:xfrm flipH="false" flipV="false" rot="0">
            <a:off x="5591908" y="9514038"/>
            <a:ext cx="659506" cy="650438"/>
          </a:xfrm>
          <a:custGeom>
            <a:avLst/>
            <a:gdLst/>
            <a:ahLst/>
            <a:cxnLst/>
            <a:rect r="r" b="b" t="t" l="l"/>
            <a:pathLst>
              <a:path h="650438" w="659506">
                <a:moveTo>
                  <a:pt x="0" y="0"/>
                </a:moveTo>
                <a:lnTo>
                  <a:pt x="659506" y="0"/>
                </a:lnTo>
                <a:lnTo>
                  <a:pt x="659506" y="650438"/>
                </a:lnTo>
                <a:lnTo>
                  <a:pt x="0" y="650438"/>
                </a:lnTo>
                <a:lnTo>
                  <a:pt x="0" y="0"/>
                </a:lnTo>
                <a:close/>
              </a:path>
            </a:pathLst>
          </a:custGeom>
          <a:blipFill>
            <a:blip r:embed="rId24">
              <a:extLst>
                <a:ext uri="{96DAC541-7B7A-43D3-8B79-37D633B846F1}">
                  <asvg:svgBlip xmlns:asvg="http://schemas.microsoft.com/office/drawing/2016/SVG/main" r:embed="rId25"/>
                </a:ext>
              </a:extLst>
            </a:blip>
            <a:stretch>
              <a:fillRect l="0" t="0" r="0" b="0"/>
            </a:stretch>
          </a:blipFill>
        </p:spPr>
      </p:sp>
      <p:sp>
        <p:nvSpPr>
          <p:cNvPr name="Freeform 44" id="44"/>
          <p:cNvSpPr/>
          <p:nvPr/>
        </p:nvSpPr>
        <p:spPr>
          <a:xfrm flipH="false" flipV="false" rot="0">
            <a:off x="6953874" y="3034801"/>
            <a:ext cx="372302" cy="372302"/>
          </a:xfrm>
          <a:custGeom>
            <a:avLst/>
            <a:gdLst/>
            <a:ahLst/>
            <a:cxnLst/>
            <a:rect r="r" b="b" t="t" l="l"/>
            <a:pathLst>
              <a:path h="372302" w="372302">
                <a:moveTo>
                  <a:pt x="0" y="0"/>
                </a:moveTo>
                <a:lnTo>
                  <a:pt x="372302" y="0"/>
                </a:lnTo>
                <a:lnTo>
                  <a:pt x="372302" y="372302"/>
                </a:lnTo>
                <a:lnTo>
                  <a:pt x="0" y="372302"/>
                </a:lnTo>
                <a:lnTo>
                  <a:pt x="0" y="0"/>
                </a:lnTo>
                <a:close/>
              </a:path>
            </a:pathLst>
          </a:custGeom>
          <a:blipFill>
            <a:blip r:embed="rId26">
              <a:extLst>
                <a:ext uri="{96DAC541-7B7A-43D3-8B79-37D633B846F1}">
                  <asvg:svgBlip xmlns:asvg="http://schemas.microsoft.com/office/drawing/2016/SVG/main" r:embed="rId27"/>
                </a:ext>
              </a:extLst>
            </a:blip>
            <a:stretch>
              <a:fillRect l="0" t="0" r="0" b="0"/>
            </a:stretch>
          </a:blipFill>
        </p:spPr>
      </p:sp>
      <p:sp>
        <p:nvSpPr>
          <p:cNvPr name="TextBox 45" id="45"/>
          <p:cNvSpPr txBox="true"/>
          <p:nvPr/>
        </p:nvSpPr>
        <p:spPr>
          <a:xfrm rot="0">
            <a:off x="2204300" y="786937"/>
            <a:ext cx="2730182"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a:t>
            </a:r>
          </a:p>
        </p:txBody>
      </p:sp>
      <p:sp>
        <p:nvSpPr>
          <p:cNvPr name="TextBox 46" id="46"/>
          <p:cNvSpPr txBox="true"/>
          <p:nvPr/>
        </p:nvSpPr>
        <p:spPr>
          <a:xfrm rot="0">
            <a:off x="348251" y="6772035"/>
            <a:ext cx="2209342" cy="789304"/>
          </a:xfrm>
          <a:prstGeom prst="rect">
            <a:avLst/>
          </a:prstGeom>
        </p:spPr>
        <p:txBody>
          <a:bodyPr anchor="t" rtlCol="false" tIns="0" lIns="0" bIns="0" rIns="0">
            <a:spAutoFit/>
          </a:bodyPr>
          <a:lstStyle/>
          <a:p>
            <a:pPr algn="l">
              <a:lnSpc>
                <a:spcPts val="3220"/>
              </a:lnSpc>
            </a:pPr>
            <a:r>
              <a:rPr lang="en-US" sz="2300" b="true">
                <a:solidFill>
                  <a:srgbClr val="000000"/>
                </a:solidFill>
                <a:latin typeface="Open Sans Bold"/>
                <a:ea typeface="Open Sans Bold"/>
                <a:cs typeface="Open Sans Bold"/>
                <a:sym typeface="Open Sans Bold"/>
              </a:rPr>
              <a:t>Zone préfrontale  </a:t>
            </a:r>
          </a:p>
        </p:txBody>
      </p:sp>
      <p:sp>
        <p:nvSpPr>
          <p:cNvPr name="TextBox 47" id="47"/>
          <p:cNvSpPr txBox="true"/>
          <p:nvPr/>
        </p:nvSpPr>
        <p:spPr>
          <a:xfrm rot="0">
            <a:off x="166315" y="7708594"/>
            <a:ext cx="2209342" cy="1726565"/>
          </a:xfrm>
          <a:prstGeom prst="rect">
            <a:avLst/>
          </a:prstGeom>
        </p:spPr>
        <p:txBody>
          <a:bodyPr anchor="t" rtlCol="false" tIns="0" lIns="0" bIns="0" rIns="0">
            <a:spAutoFit/>
          </a:bodyPr>
          <a:lstStyle/>
          <a:p>
            <a:pPr algn="l" marL="302264" indent="-151132" lvl="1">
              <a:lnSpc>
                <a:spcPts val="1960"/>
              </a:lnSpc>
              <a:buFont typeface="Arial"/>
              <a:buChar char="•"/>
            </a:pPr>
            <a:r>
              <a:rPr lang="en-US" sz="1400">
                <a:solidFill>
                  <a:srgbClr val="000000"/>
                </a:solidFill>
                <a:latin typeface="Open Sans"/>
                <a:ea typeface="Open Sans"/>
                <a:cs typeface="Open Sans"/>
                <a:sym typeface="Open Sans"/>
              </a:rPr>
              <a:t>an</a:t>
            </a:r>
            <a:r>
              <a:rPr lang="en-US" sz="1400">
                <a:solidFill>
                  <a:srgbClr val="000000"/>
                </a:solidFill>
                <a:latin typeface="Open Sans"/>
                <a:ea typeface="Open Sans"/>
                <a:cs typeface="Open Sans"/>
                <a:sym typeface="Open Sans"/>
              </a:rPr>
              <a:t>ticipe les </a:t>
            </a:r>
          </a:p>
          <a:p>
            <a:pPr algn="l">
              <a:lnSpc>
                <a:spcPts val="1960"/>
              </a:lnSpc>
            </a:pPr>
            <a:r>
              <a:rPr lang="en-US" sz="1400">
                <a:solidFill>
                  <a:srgbClr val="000000"/>
                </a:solidFill>
                <a:latin typeface="Open Sans"/>
                <a:ea typeface="Open Sans"/>
                <a:cs typeface="Open Sans"/>
                <a:sym typeface="Open Sans"/>
              </a:rPr>
              <a:t>    risques</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juge</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planifie</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peut inhiber</a:t>
            </a:r>
          </a:p>
          <a:p>
            <a:pPr algn="l">
              <a:lnSpc>
                <a:spcPts val="1960"/>
              </a:lnSpc>
            </a:pPr>
            <a:r>
              <a:rPr lang="en-US" sz="1400">
                <a:solidFill>
                  <a:srgbClr val="000000"/>
                </a:solidFill>
                <a:latin typeface="Open Sans"/>
                <a:ea typeface="Open Sans"/>
                <a:cs typeface="Open Sans"/>
                <a:sym typeface="Open Sans"/>
              </a:rPr>
              <a:t>   des pensées   </a:t>
            </a:r>
          </a:p>
          <a:p>
            <a:pPr algn="l">
              <a:lnSpc>
                <a:spcPts val="1960"/>
              </a:lnSpc>
            </a:pPr>
            <a:r>
              <a:rPr lang="en-US" sz="1400">
                <a:solidFill>
                  <a:srgbClr val="000000"/>
                </a:solidFill>
                <a:latin typeface="Open Sans"/>
                <a:ea typeface="Open Sans"/>
                <a:cs typeface="Open Sans"/>
                <a:sym typeface="Open Sans"/>
              </a:rPr>
              <a:t>rapides</a:t>
            </a:r>
            <a:r>
              <a:rPr lang="en-US" sz="1400">
                <a:solidFill>
                  <a:srgbClr val="000000"/>
                </a:solidFill>
                <a:latin typeface="Open Sans"/>
                <a:ea typeface="Open Sans"/>
                <a:cs typeface="Open Sans"/>
                <a:sym typeface="Open Sans"/>
              </a:rPr>
              <a:t> ou des émotions</a:t>
            </a:r>
          </a:p>
        </p:txBody>
      </p:sp>
      <p:sp>
        <p:nvSpPr>
          <p:cNvPr name="TextBox 48" id="48"/>
          <p:cNvSpPr txBox="true"/>
          <p:nvPr/>
        </p:nvSpPr>
        <p:spPr>
          <a:xfrm rot="0">
            <a:off x="966077" y="2690917"/>
            <a:ext cx="2221706" cy="257174"/>
          </a:xfrm>
          <a:prstGeom prst="rect">
            <a:avLst/>
          </a:prstGeom>
        </p:spPr>
        <p:txBody>
          <a:bodyPr anchor="t" rtlCol="false" tIns="0" lIns="0" bIns="0" rIns="0">
            <a:spAutoFit/>
          </a:bodyPr>
          <a:lstStyle/>
          <a:p>
            <a:pPr algn="ctr">
              <a:lnSpc>
                <a:spcPts val="2100"/>
              </a:lnSpc>
            </a:pPr>
            <a:r>
              <a:rPr lang="en-US" sz="1500" b="true">
                <a:solidFill>
                  <a:srgbClr val="000000"/>
                </a:solidFill>
                <a:latin typeface="Open Sans Bold"/>
                <a:ea typeface="Open Sans Bold"/>
                <a:cs typeface="Open Sans Bold"/>
                <a:sym typeface="Open Sans Bold"/>
              </a:rPr>
              <a:t>Lobe frontal : la pensée</a:t>
            </a:r>
          </a:p>
        </p:txBody>
      </p:sp>
      <p:sp>
        <p:nvSpPr>
          <p:cNvPr name="TextBox 49" id="49"/>
          <p:cNvSpPr txBox="true"/>
          <p:nvPr/>
        </p:nvSpPr>
        <p:spPr>
          <a:xfrm rot="0">
            <a:off x="2428264" y="6712962"/>
            <a:ext cx="1638339" cy="1857374"/>
          </a:xfrm>
          <a:prstGeom prst="rect">
            <a:avLst/>
          </a:prstGeom>
        </p:spPr>
        <p:txBody>
          <a:bodyPr anchor="t" rtlCol="false" tIns="0" lIns="0" bIns="0" rIns="0">
            <a:spAutoFit/>
          </a:bodyPr>
          <a:lstStyle/>
          <a:p>
            <a:pPr algn="l">
              <a:lnSpc>
                <a:spcPts val="2100"/>
              </a:lnSpc>
            </a:pPr>
            <a:r>
              <a:rPr lang="en-US" sz="1500" b="true">
                <a:solidFill>
                  <a:srgbClr val="000000"/>
                </a:solidFill>
                <a:latin typeface="Open Sans Bold"/>
                <a:ea typeface="Open Sans Bold"/>
                <a:cs typeface="Open Sans Bold"/>
                <a:sym typeface="Open Sans Bold"/>
              </a:rPr>
              <a:t>Lobe temporal : </a:t>
            </a:r>
          </a:p>
          <a:p>
            <a:pPr algn="l">
              <a:lnSpc>
                <a:spcPts val="2100"/>
              </a:lnSpc>
            </a:pPr>
            <a:r>
              <a:rPr lang="en-US" sz="1500" b="true">
                <a:solidFill>
                  <a:srgbClr val="000000"/>
                </a:solidFill>
                <a:latin typeface="Open Sans Bold"/>
                <a:ea typeface="Open Sans Bold"/>
                <a:cs typeface="Open Sans Bold"/>
                <a:sym typeface="Open Sans Bold"/>
              </a:rPr>
              <a:t>la mémoire, le langage, l’audition, la reconnaissance des objets, des visages, etc.</a:t>
            </a:r>
          </a:p>
        </p:txBody>
      </p:sp>
      <p:sp>
        <p:nvSpPr>
          <p:cNvPr name="TextBox 50" id="50"/>
          <p:cNvSpPr txBox="true"/>
          <p:nvPr/>
        </p:nvSpPr>
        <p:spPr>
          <a:xfrm rot="0">
            <a:off x="4189725" y="8780613"/>
            <a:ext cx="2209342" cy="983615"/>
          </a:xfrm>
          <a:prstGeom prst="rect">
            <a:avLst/>
          </a:prstGeom>
        </p:spPr>
        <p:txBody>
          <a:bodyPr anchor="t" rtlCol="false" tIns="0" lIns="0" bIns="0" rIns="0">
            <a:spAutoFit/>
          </a:bodyPr>
          <a:lstStyle/>
          <a:p>
            <a:pPr algn="l" marL="302264" indent="-151132" lvl="1">
              <a:lnSpc>
                <a:spcPts val="1960"/>
              </a:lnSpc>
              <a:buFont typeface="Arial"/>
              <a:buChar char="•"/>
            </a:pPr>
            <a:r>
              <a:rPr lang="en-US" sz="1400">
                <a:solidFill>
                  <a:srgbClr val="000000"/>
                </a:solidFill>
                <a:latin typeface="Open Sans"/>
                <a:ea typeface="Open Sans"/>
                <a:cs typeface="Open Sans"/>
                <a:sym typeface="Open Sans"/>
              </a:rPr>
              <a:t>circuit de la récompense</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Sensible à la dopamine</a:t>
            </a:r>
          </a:p>
        </p:txBody>
      </p:sp>
      <p:sp>
        <p:nvSpPr>
          <p:cNvPr name="TextBox 51" id="51"/>
          <p:cNvSpPr txBox="true"/>
          <p:nvPr/>
        </p:nvSpPr>
        <p:spPr>
          <a:xfrm rot="0">
            <a:off x="5942811" y="5932106"/>
            <a:ext cx="1638339" cy="1323974"/>
          </a:xfrm>
          <a:prstGeom prst="rect">
            <a:avLst/>
          </a:prstGeom>
        </p:spPr>
        <p:txBody>
          <a:bodyPr anchor="t" rtlCol="false" tIns="0" lIns="0" bIns="0" rIns="0">
            <a:spAutoFit/>
          </a:bodyPr>
          <a:lstStyle/>
          <a:p>
            <a:pPr algn="l">
              <a:lnSpc>
                <a:spcPts val="2100"/>
              </a:lnSpc>
            </a:pPr>
            <a:r>
              <a:rPr lang="en-US" sz="1500" b="true">
                <a:solidFill>
                  <a:srgbClr val="FFFFFF"/>
                </a:solidFill>
                <a:latin typeface="Open Sans Bold"/>
                <a:ea typeface="Open Sans Bold"/>
                <a:cs typeface="Open Sans Bold"/>
                <a:sym typeface="Open Sans Bold"/>
              </a:rPr>
              <a:t>Lobe limbique : génère les émotions, les alertes et les plaisirs.</a:t>
            </a:r>
          </a:p>
        </p:txBody>
      </p:sp>
      <p:sp>
        <p:nvSpPr>
          <p:cNvPr name="TextBox 52" id="52"/>
          <p:cNvSpPr txBox="true"/>
          <p:nvPr/>
        </p:nvSpPr>
        <p:spPr>
          <a:xfrm rot="0">
            <a:off x="218922" y="3759268"/>
            <a:ext cx="2209342" cy="389254"/>
          </a:xfrm>
          <a:prstGeom prst="rect">
            <a:avLst/>
          </a:prstGeom>
        </p:spPr>
        <p:txBody>
          <a:bodyPr anchor="t" rtlCol="false" tIns="0" lIns="0" bIns="0" rIns="0">
            <a:spAutoFit/>
          </a:bodyPr>
          <a:lstStyle/>
          <a:p>
            <a:pPr algn="l">
              <a:lnSpc>
                <a:spcPts val="3220"/>
              </a:lnSpc>
            </a:pPr>
            <a:r>
              <a:rPr lang="en-US" sz="2300" b="true">
                <a:solidFill>
                  <a:srgbClr val="000000"/>
                </a:solidFill>
                <a:latin typeface="Open Sans Bold"/>
                <a:ea typeface="Open Sans Bold"/>
                <a:cs typeface="Open Sans Bold"/>
                <a:sym typeface="Open Sans Bold"/>
              </a:rPr>
              <a:t>Amygdale</a:t>
            </a:r>
          </a:p>
        </p:txBody>
      </p:sp>
      <p:sp>
        <p:nvSpPr>
          <p:cNvPr name="TextBox 53" id="53"/>
          <p:cNvSpPr txBox="true"/>
          <p:nvPr/>
        </p:nvSpPr>
        <p:spPr>
          <a:xfrm rot="0">
            <a:off x="166315" y="4188506"/>
            <a:ext cx="2209342" cy="1478915"/>
          </a:xfrm>
          <a:prstGeom prst="rect">
            <a:avLst/>
          </a:prstGeom>
        </p:spPr>
        <p:txBody>
          <a:bodyPr anchor="t" rtlCol="false" tIns="0" lIns="0" bIns="0" rIns="0">
            <a:spAutoFit/>
          </a:bodyPr>
          <a:lstStyle/>
          <a:p>
            <a:pPr algn="l" marL="302264" indent="-151132" lvl="1">
              <a:lnSpc>
                <a:spcPts val="1960"/>
              </a:lnSpc>
              <a:buFont typeface="Arial"/>
              <a:buChar char="•"/>
            </a:pPr>
            <a:r>
              <a:rPr lang="en-US" sz="1400">
                <a:solidFill>
                  <a:srgbClr val="000000"/>
                </a:solidFill>
                <a:latin typeface="Open Sans"/>
                <a:ea typeface="Open Sans"/>
                <a:cs typeface="Open Sans"/>
                <a:sym typeface="Open Sans"/>
              </a:rPr>
              <a:t>hyper réactive </a:t>
            </a:r>
          </a:p>
          <a:p>
            <a:pPr algn="l">
              <a:lnSpc>
                <a:spcPts val="1960"/>
              </a:lnSpc>
            </a:pPr>
            <a:r>
              <a:rPr lang="en-US" sz="1400">
                <a:solidFill>
                  <a:srgbClr val="000000"/>
                </a:solidFill>
                <a:latin typeface="Open Sans"/>
                <a:ea typeface="Open Sans"/>
                <a:cs typeface="Open Sans"/>
                <a:sym typeface="Open Sans"/>
              </a:rPr>
              <a:t>      </a:t>
            </a:r>
            <a:r>
              <a:rPr lang="en-US" sz="1400">
                <a:solidFill>
                  <a:srgbClr val="000000"/>
                </a:solidFill>
                <a:latin typeface="Open Sans"/>
                <a:ea typeface="Open Sans"/>
                <a:cs typeface="Open Sans"/>
                <a:sym typeface="Open Sans"/>
              </a:rPr>
              <a:t>aux hormones</a:t>
            </a:r>
          </a:p>
          <a:p>
            <a:pPr algn="l">
              <a:lnSpc>
                <a:spcPts val="1960"/>
              </a:lnSpc>
            </a:pPr>
            <a:r>
              <a:rPr lang="en-US" sz="1400">
                <a:solidFill>
                  <a:srgbClr val="000000"/>
                </a:solidFill>
                <a:latin typeface="Open Sans"/>
                <a:ea typeface="Open Sans"/>
                <a:cs typeface="Open Sans"/>
                <a:sym typeface="Open Sans"/>
              </a:rPr>
              <a:t>      </a:t>
            </a:r>
            <a:r>
              <a:rPr lang="en-US" sz="1400">
                <a:solidFill>
                  <a:srgbClr val="000000"/>
                </a:solidFill>
                <a:latin typeface="Open Sans"/>
                <a:ea typeface="Open Sans"/>
                <a:cs typeface="Open Sans"/>
                <a:sym typeface="Open Sans"/>
              </a:rPr>
              <a:t>sexuelles</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et aux </a:t>
            </a:r>
          </a:p>
          <a:p>
            <a:pPr algn="l">
              <a:lnSpc>
                <a:spcPts val="1960"/>
              </a:lnSpc>
            </a:pPr>
            <a:r>
              <a:rPr lang="en-US" sz="1400">
                <a:solidFill>
                  <a:srgbClr val="000000"/>
                </a:solidFill>
                <a:latin typeface="Open Sans"/>
                <a:ea typeface="Open Sans"/>
                <a:cs typeface="Open Sans"/>
                <a:sym typeface="Open Sans"/>
              </a:rPr>
              <a:t>      plaisirs </a:t>
            </a:r>
          </a:p>
          <a:p>
            <a:pPr algn="l">
              <a:lnSpc>
                <a:spcPts val="1960"/>
              </a:lnSpc>
            </a:pPr>
            <a:r>
              <a:rPr lang="en-US" sz="1400">
                <a:solidFill>
                  <a:srgbClr val="000000"/>
                </a:solidFill>
                <a:latin typeface="Open Sans"/>
                <a:ea typeface="Open Sans"/>
                <a:cs typeface="Open Sans"/>
                <a:sym typeface="Open Sans"/>
              </a:rPr>
              <a:t>      </a:t>
            </a:r>
            <a:r>
              <a:rPr lang="en-US" sz="1400">
                <a:solidFill>
                  <a:srgbClr val="000000"/>
                </a:solidFill>
                <a:latin typeface="Open Sans"/>
                <a:ea typeface="Open Sans"/>
                <a:cs typeface="Open Sans"/>
                <a:sym typeface="Open Sans"/>
              </a:rPr>
              <a:t>sociaux</a:t>
            </a:r>
          </a:p>
        </p:txBody>
      </p:sp>
      <p:sp>
        <p:nvSpPr>
          <p:cNvPr name="TextBox 54" id="54"/>
          <p:cNvSpPr txBox="true"/>
          <p:nvPr/>
        </p:nvSpPr>
        <p:spPr>
          <a:xfrm rot="0">
            <a:off x="5065696" y="2884996"/>
            <a:ext cx="2209342" cy="389254"/>
          </a:xfrm>
          <a:prstGeom prst="rect">
            <a:avLst/>
          </a:prstGeom>
        </p:spPr>
        <p:txBody>
          <a:bodyPr anchor="t" rtlCol="false" tIns="0" lIns="0" bIns="0" rIns="0">
            <a:spAutoFit/>
          </a:bodyPr>
          <a:lstStyle/>
          <a:p>
            <a:pPr algn="l">
              <a:lnSpc>
                <a:spcPts val="3220"/>
              </a:lnSpc>
            </a:pPr>
            <a:r>
              <a:rPr lang="en-US" sz="2300" b="true">
                <a:solidFill>
                  <a:srgbClr val="000000"/>
                </a:solidFill>
                <a:latin typeface="Open Sans Bold"/>
                <a:ea typeface="Open Sans Bold"/>
                <a:cs typeface="Open Sans Bold"/>
                <a:sym typeface="Open Sans Bold"/>
              </a:rPr>
              <a:t>Hippocampe</a:t>
            </a:r>
          </a:p>
        </p:txBody>
      </p:sp>
      <p:sp>
        <p:nvSpPr>
          <p:cNvPr name="TextBox 55" id="55"/>
          <p:cNvSpPr txBox="true"/>
          <p:nvPr/>
        </p:nvSpPr>
        <p:spPr>
          <a:xfrm rot="0">
            <a:off x="5699329" y="3245675"/>
            <a:ext cx="2209342" cy="1231265"/>
          </a:xfrm>
          <a:prstGeom prst="rect">
            <a:avLst/>
          </a:prstGeom>
        </p:spPr>
        <p:txBody>
          <a:bodyPr anchor="t" rtlCol="false" tIns="0" lIns="0" bIns="0" rIns="0">
            <a:spAutoFit/>
          </a:bodyPr>
          <a:lstStyle/>
          <a:p>
            <a:pPr algn="l" marL="302264" indent="-151132" lvl="1">
              <a:lnSpc>
                <a:spcPts val="1960"/>
              </a:lnSpc>
              <a:buFont typeface="Arial"/>
              <a:buChar char="•"/>
            </a:pPr>
            <a:r>
              <a:rPr lang="en-US" sz="1400">
                <a:solidFill>
                  <a:srgbClr val="000000"/>
                </a:solidFill>
                <a:latin typeface="Open Sans"/>
                <a:ea typeface="Open Sans"/>
                <a:cs typeface="Open Sans"/>
                <a:sym typeface="Open Sans"/>
              </a:rPr>
              <a:t> mémoire</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apprentissages</a:t>
            </a:r>
          </a:p>
          <a:p>
            <a:pPr algn="l" marL="302264" indent="-151132" lvl="1">
              <a:lnSpc>
                <a:spcPts val="1960"/>
              </a:lnSpc>
              <a:buFont typeface="Arial"/>
              <a:buChar char="•"/>
            </a:pPr>
            <a:r>
              <a:rPr lang="en-US" sz="1400">
                <a:solidFill>
                  <a:srgbClr val="000000"/>
                </a:solidFill>
                <a:latin typeface="Open Sans"/>
                <a:ea typeface="Open Sans"/>
                <a:cs typeface="Open Sans"/>
                <a:sym typeface="Open Sans"/>
              </a:rPr>
              <a:t>repérages dans l’espace</a:t>
            </a:r>
          </a:p>
          <a:p>
            <a:pPr algn="l">
              <a:lnSpc>
                <a:spcPts val="1960"/>
              </a:lnSpc>
            </a:pPr>
          </a:p>
        </p:txBody>
      </p:sp>
      <p:sp>
        <p:nvSpPr>
          <p:cNvPr name="TextBox 56" id="56"/>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452922" y="411414"/>
            <a:ext cx="4232938" cy="1346042"/>
            <a:chOff x="0" y="0"/>
            <a:chExt cx="1605080" cy="510403"/>
          </a:xfrm>
        </p:grpSpPr>
        <p:sp>
          <p:nvSpPr>
            <p:cNvPr name="Freeform 3" id="3"/>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4" id="4"/>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sp>
        <p:nvSpPr>
          <p:cNvPr name="TextBox 5" id="5"/>
          <p:cNvSpPr txBox="true"/>
          <p:nvPr/>
        </p:nvSpPr>
        <p:spPr>
          <a:xfrm rot="0">
            <a:off x="2204300" y="786937"/>
            <a:ext cx="2730182"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Mon cerveau </a:t>
            </a:r>
          </a:p>
        </p:txBody>
      </p:sp>
      <p:sp>
        <p:nvSpPr>
          <p:cNvPr name="TextBox 6" id="6"/>
          <p:cNvSpPr txBox="true"/>
          <p:nvPr/>
        </p:nvSpPr>
        <p:spPr>
          <a:xfrm rot="0">
            <a:off x="549505" y="2188022"/>
            <a:ext cx="6254495" cy="1758949"/>
          </a:xfrm>
          <a:prstGeom prst="rect">
            <a:avLst/>
          </a:prstGeom>
        </p:spPr>
        <p:txBody>
          <a:bodyPr anchor="t" rtlCol="false" tIns="0" lIns="0" bIns="0" rIns="0">
            <a:spAutoFit/>
          </a:bodyPr>
          <a:lstStyle/>
          <a:p>
            <a:pPr algn="l" marL="431807" indent="-215904" lvl="1">
              <a:lnSpc>
                <a:spcPts val="2800"/>
              </a:lnSpc>
              <a:buFont typeface="Arial"/>
              <a:buChar char="•"/>
            </a:pPr>
            <a:r>
              <a:rPr lang="en-US" sz="2000">
                <a:solidFill>
                  <a:srgbClr val="000000"/>
                </a:solidFill>
                <a:latin typeface="Andika"/>
                <a:ea typeface="Andika"/>
                <a:cs typeface="Andika"/>
                <a:sym typeface="Andika"/>
              </a:rPr>
              <a:t>Le cerveau se développe de l’arrière vers l’avant.</a:t>
            </a:r>
          </a:p>
          <a:p>
            <a:pPr algn="l">
              <a:lnSpc>
                <a:spcPts val="2800"/>
              </a:lnSpc>
            </a:pPr>
            <a:r>
              <a:rPr lang="en-US" sz="2000">
                <a:solidFill>
                  <a:srgbClr val="000000"/>
                </a:solidFill>
                <a:latin typeface="Andika"/>
                <a:ea typeface="Andika"/>
                <a:cs typeface="Andika"/>
                <a:sym typeface="Andika"/>
              </a:rPr>
              <a:t>La zone des opérations de réflexion est donc mature tardivement.  Vers 25 ans, les bases se fixent un peu plus. Il est toujours possible d’apprendre, après, mais cela prend juste un peu plus de temps.</a:t>
            </a:r>
          </a:p>
        </p:txBody>
      </p:sp>
      <p:sp>
        <p:nvSpPr>
          <p:cNvPr name="TextBox 7" id="7"/>
          <p:cNvSpPr txBox="true"/>
          <p:nvPr/>
        </p:nvSpPr>
        <p:spPr>
          <a:xfrm rot="0">
            <a:off x="442143" y="4284792"/>
            <a:ext cx="6254495" cy="1406524"/>
          </a:xfrm>
          <a:prstGeom prst="rect">
            <a:avLst/>
          </a:prstGeom>
        </p:spPr>
        <p:txBody>
          <a:bodyPr anchor="t" rtlCol="false" tIns="0" lIns="0" bIns="0" rIns="0">
            <a:spAutoFit/>
          </a:bodyPr>
          <a:lstStyle/>
          <a:p>
            <a:pPr algn="l" marL="431807" indent="-215904" lvl="1">
              <a:lnSpc>
                <a:spcPts val="2800"/>
              </a:lnSpc>
              <a:buFont typeface="Arial"/>
              <a:buChar char="•"/>
            </a:pPr>
            <a:r>
              <a:rPr lang="en-US" sz="2000">
                <a:solidFill>
                  <a:srgbClr val="000000"/>
                </a:solidFill>
                <a:latin typeface="Andika"/>
                <a:ea typeface="Andika"/>
                <a:cs typeface="Andika"/>
                <a:sym typeface="Andika"/>
              </a:rPr>
              <a:t>Vers la fin de l’adolescence, les connexions se modifient et le lobe frontal devient plus autonome. Il contrôle plus facilement les émotions et les conduites à risque.</a:t>
            </a:r>
          </a:p>
        </p:txBody>
      </p:sp>
      <p:sp>
        <p:nvSpPr>
          <p:cNvPr name="TextBox 8" id="8"/>
          <p:cNvSpPr txBox="true"/>
          <p:nvPr/>
        </p:nvSpPr>
        <p:spPr>
          <a:xfrm rot="0">
            <a:off x="549505" y="6024691"/>
            <a:ext cx="6254495" cy="1054099"/>
          </a:xfrm>
          <a:prstGeom prst="rect">
            <a:avLst/>
          </a:prstGeom>
        </p:spPr>
        <p:txBody>
          <a:bodyPr anchor="t" rtlCol="false" tIns="0" lIns="0" bIns="0" rIns="0">
            <a:spAutoFit/>
          </a:bodyPr>
          <a:lstStyle/>
          <a:p>
            <a:pPr algn="l" marL="431807" indent="-215904" lvl="1">
              <a:lnSpc>
                <a:spcPts val="2800"/>
              </a:lnSpc>
              <a:buFont typeface="Arial"/>
              <a:buChar char="•"/>
            </a:pPr>
            <a:r>
              <a:rPr lang="en-US" sz="2000">
                <a:solidFill>
                  <a:srgbClr val="000000"/>
                </a:solidFill>
                <a:latin typeface="Andika"/>
                <a:ea typeface="Andika"/>
                <a:cs typeface="Andika"/>
                <a:sym typeface="Andika"/>
              </a:rPr>
              <a:t>Mon cerveau a 2 co-pilotes qui doivent apprendre à se mettre d’accord pour éviter les comportements à risque de crash !</a:t>
            </a:r>
          </a:p>
        </p:txBody>
      </p:sp>
      <p:sp>
        <p:nvSpPr>
          <p:cNvPr name="Freeform 9" id="9"/>
          <p:cNvSpPr/>
          <p:nvPr/>
        </p:nvSpPr>
        <p:spPr>
          <a:xfrm flipH="false" flipV="false" rot="0">
            <a:off x="641281" y="7942770"/>
            <a:ext cx="1416110" cy="1416110"/>
          </a:xfrm>
          <a:custGeom>
            <a:avLst/>
            <a:gdLst/>
            <a:ahLst/>
            <a:cxnLst/>
            <a:rect r="r" b="b" t="t" l="l"/>
            <a:pathLst>
              <a:path h="1416110" w="1416110">
                <a:moveTo>
                  <a:pt x="0" y="0"/>
                </a:moveTo>
                <a:lnTo>
                  <a:pt x="1416110" y="0"/>
                </a:lnTo>
                <a:lnTo>
                  <a:pt x="1416110" y="1416110"/>
                </a:lnTo>
                <a:lnTo>
                  <a:pt x="0" y="141611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4977805" y="7942770"/>
            <a:ext cx="1416110" cy="1416110"/>
          </a:xfrm>
          <a:custGeom>
            <a:avLst/>
            <a:gdLst/>
            <a:ahLst/>
            <a:cxnLst/>
            <a:rect r="r" b="b" t="t" l="l"/>
            <a:pathLst>
              <a:path h="1416110" w="1416110">
                <a:moveTo>
                  <a:pt x="0" y="0"/>
                </a:moveTo>
                <a:lnTo>
                  <a:pt x="1416110" y="0"/>
                </a:lnTo>
                <a:lnTo>
                  <a:pt x="1416110" y="1416110"/>
                </a:lnTo>
                <a:lnTo>
                  <a:pt x="0" y="141611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0">
            <a:off x="2813391" y="7846880"/>
            <a:ext cx="1512000" cy="1512000"/>
          </a:xfrm>
          <a:custGeom>
            <a:avLst/>
            <a:gdLst/>
            <a:ahLst/>
            <a:cxnLst/>
            <a:rect r="r" b="b" t="t" l="l"/>
            <a:pathLst>
              <a:path h="1512000" w="1512000">
                <a:moveTo>
                  <a:pt x="0" y="0"/>
                </a:moveTo>
                <a:lnTo>
                  <a:pt x="1512000" y="0"/>
                </a:lnTo>
                <a:lnTo>
                  <a:pt x="1512000" y="1512000"/>
                </a:lnTo>
                <a:lnTo>
                  <a:pt x="0" y="15120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2" id="12"/>
          <p:cNvSpPr txBox="true"/>
          <p:nvPr/>
        </p:nvSpPr>
        <p:spPr>
          <a:xfrm rot="0">
            <a:off x="2898937" y="9509435"/>
            <a:ext cx="1762125" cy="257175"/>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ea typeface="Open Sans"/>
                <a:cs typeface="Open Sans"/>
                <a:sym typeface="Open Sans"/>
              </a:rPr>
              <a:t>Ce qu’est le cerveau</a:t>
            </a:r>
          </a:p>
        </p:txBody>
      </p:sp>
      <p:sp>
        <p:nvSpPr>
          <p:cNvPr name="TextBox 13" id="13"/>
          <p:cNvSpPr txBox="true"/>
          <p:nvPr/>
        </p:nvSpPr>
        <p:spPr>
          <a:xfrm rot="0">
            <a:off x="5325720" y="9509435"/>
            <a:ext cx="1194435" cy="257175"/>
          </a:xfrm>
          <a:prstGeom prst="rect">
            <a:avLst/>
          </a:prstGeom>
        </p:spPr>
        <p:txBody>
          <a:bodyPr anchor="t" rtlCol="false" tIns="0" lIns="0" bIns="0" rIns="0">
            <a:spAutoFit/>
          </a:bodyPr>
          <a:lstStyle/>
          <a:p>
            <a:pPr algn="ctr">
              <a:lnSpc>
                <a:spcPts val="2100"/>
              </a:lnSpc>
            </a:pPr>
            <a:r>
              <a:rPr lang="en-US" sz="1500">
                <a:solidFill>
                  <a:srgbClr val="000000"/>
                </a:solidFill>
                <a:latin typeface="Open Sans"/>
                <a:ea typeface="Open Sans"/>
                <a:cs typeface="Open Sans"/>
                <a:sym typeface="Open Sans"/>
              </a:rPr>
              <a:t>Les neurones</a:t>
            </a:r>
          </a:p>
        </p:txBody>
      </p:sp>
      <p:sp>
        <p:nvSpPr>
          <p:cNvPr name="TextBox 14" id="14"/>
          <p:cNvSpPr txBox="true"/>
          <p:nvPr/>
        </p:nvSpPr>
        <p:spPr>
          <a:xfrm rot="0">
            <a:off x="655678" y="9509435"/>
            <a:ext cx="1387316" cy="5238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Un immeuble </a:t>
            </a:r>
          </a:p>
          <a:p>
            <a:pPr algn="l">
              <a:lnSpc>
                <a:spcPts val="2100"/>
              </a:lnSpc>
            </a:pPr>
            <a:r>
              <a:rPr lang="en-US" sz="1500">
                <a:solidFill>
                  <a:srgbClr val="000000"/>
                </a:solidFill>
                <a:latin typeface="Open Sans"/>
                <a:ea typeface="Open Sans"/>
                <a:cs typeface="Open Sans"/>
                <a:sym typeface="Open Sans"/>
              </a:rPr>
              <a:t>en construction</a:t>
            </a:r>
          </a:p>
        </p:txBody>
      </p:sp>
      <p:sp>
        <p:nvSpPr>
          <p:cNvPr name="TextBox 15" id="15"/>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452922" y="411414"/>
            <a:ext cx="4232938" cy="1346042"/>
            <a:chOff x="0" y="0"/>
            <a:chExt cx="1605080" cy="510403"/>
          </a:xfrm>
        </p:grpSpPr>
        <p:sp>
          <p:nvSpPr>
            <p:cNvPr name="Freeform 3" id="3"/>
            <p:cNvSpPr/>
            <p:nvPr/>
          </p:nvSpPr>
          <p:spPr>
            <a:xfrm flipH="false" flipV="false" rot="0">
              <a:off x="0" y="0"/>
              <a:ext cx="1605080" cy="510403"/>
            </a:xfrm>
            <a:custGeom>
              <a:avLst/>
              <a:gdLst/>
              <a:ahLst/>
              <a:cxnLst/>
              <a:rect r="r" b="b" t="t" l="l"/>
              <a:pathLst>
                <a:path h="510403" w="1605080">
                  <a:moveTo>
                    <a:pt x="0" y="0"/>
                  </a:moveTo>
                  <a:lnTo>
                    <a:pt x="1605080" y="0"/>
                  </a:lnTo>
                  <a:lnTo>
                    <a:pt x="1605080" y="510403"/>
                  </a:lnTo>
                  <a:lnTo>
                    <a:pt x="0" y="510403"/>
                  </a:lnTo>
                  <a:close/>
                </a:path>
              </a:pathLst>
            </a:custGeom>
            <a:solidFill>
              <a:srgbClr val="000000"/>
            </a:solidFill>
          </p:spPr>
        </p:sp>
        <p:sp>
          <p:nvSpPr>
            <p:cNvPr name="TextBox 4" id="4"/>
            <p:cNvSpPr txBox="true"/>
            <p:nvPr/>
          </p:nvSpPr>
          <p:spPr>
            <a:xfrm>
              <a:off x="0" y="-28575"/>
              <a:ext cx="1605080" cy="538978"/>
            </a:xfrm>
            <a:prstGeom prst="rect">
              <a:avLst/>
            </a:prstGeom>
          </p:spPr>
          <p:txBody>
            <a:bodyPr anchor="ctr" rtlCol="false" tIns="50800" lIns="50800" bIns="50800" rIns="50800"/>
            <a:lstStyle/>
            <a:p>
              <a:pPr algn="ctr">
                <a:lnSpc>
                  <a:spcPts val="1960"/>
                </a:lnSpc>
                <a:spcBef>
                  <a:spcPct val="0"/>
                </a:spcBef>
              </a:pPr>
            </a:p>
          </p:txBody>
        </p:sp>
      </p:grpSp>
      <p:grpSp>
        <p:nvGrpSpPr>
          <p:cNvPr name="Group 5" id="5"/>
          <p:cNvGrpSpPr/>
          <p:nvPr/>
        </p:nvGrpSpPr>
        <p:grpSpPr>
          <a:xfrm rot="0">
            <a:off x="292362" y="1952069"/>
            <a:ext cx="6975277" cy="4548054"/>
            <a:chOff x="0" y="0"/>
            <a:chExt cx="9300369" cy="6064072"/>
          </a:xfrm>
        </p:grpSpPr>
        <p:sp>
          <p:nvSpPr>
            <p:cNvPr name="Freeform 6" id="6"/>
            <p:cNvSpPr/>
            <p:nvPr/>
          </p:nvSpPr>
          <p:spPr>
            <a:xfrm flipH="false" flipV="false" rot="0">
              <a:off x="3937617" y="2748702"/>
              <a:ext cx="615323" cy="1051835"/>
            </a:xfrm>
            <a:custGeom>
              <a:avLst/>
              <a:gdLst/>
              <a:ahLst/>
              <a:cxnLst/>
              <a:rect r="r" b="b" t="t" l="l"/>
              <a:pathLst>
                <a:path h="1051835" w="615323">
                  <a:moveTo>
                    <a:pt x="0" y="0"/>
                  </a:moveTo>
                  <a:lnTo>
                    <a:pt x="615323" y="0"/>
                  </a:lnTo>
                  <a:lnTo>
                    <a:pt x="615323" y="1051835"/>
                  </a:lnTo>
                  <a:lnTo>
                    <a:pt x="0" y="105183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2816009" y="2893276"/>
              <a:ext cx="679745" cy="762688"/>
            </a:xfrm>
            <a:custGeom>
              <a:avLst/>
              <a:gdLst/>
              <a:ahLst/>
              <a:cxnLst/>
              <a:rect r="r" b="b" t="t" l="l"/>
              <a:pathLst>
                <a:path h="762688" w="679745">
                  <a:moveTo>
                    <a:pt x="0" y="0"/>
                  </a:moveTo>
                  <a:lnTo>
                    <a:pt x="679745" y="0"/>
                  </a:lnTo>
                  <a:lnTo>
                    <a:pt x="679745" y="762687"/>
                  </a:lnTo>
                  <a:lnTo>
                    <a:pt x="0" y="7626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2170218" y="2893276"/>
              <a:ext cx="645791" cy="668347"/>
            </a:xfrm>
            <a:custGeom>
              <a:avLst/>
              <a:gdLst/>
              <a:ahLst/>
              <a:cxnLst/>
              <a:rect r="r" b="b" t="t" l="l"/>
              <a:pathLst>
                <a:path h="668347" w="645791">
                  <a:moveTo>
                    <a:pt x="0" y="0"/>
                  </a:moveTo>
                  <a:lnTo>
                    <a:pt x="645791" y="0"/>
                  </a:lnTo>
                  <a:lnTo>
                    <a:pt x="645791" y="668347"/>
                  </a:lnTo>
                  <a:lnTo>
                    <a:pt x="0" y="6683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2599406">
              <a:off x="3036940" y="2430659"/>
              <a:ext cx="679745" cy="762688"/>
            </a:xfrm>
            <a:custGeom>
              <a:avLst/>
              <a:gdLst/>
              <a:ahLst/>
              <a:cxnLst/>
              <a:rect r="r" b="b" t="t" l="l"/>
              <a:pathLst>
                <a:path h="762688" w="679745">
                  <a:moveTo>
                    <a:pt x="0" y="0"/>
                  </a:moveTo>
                  <a:lnTo>
                    <a:pt x="679746" y="0"/>
                  </a:lnTo>
                  <a:lnTo>
                    <a:pt x="679746"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0" id="10"/>
            <p:cNvSpPr/>
            <p:nvPr/>
          </p:nvSpPr>
          <p:spPr>
            <a:xfrm flipH="false" flipV="false" rot="5302152">
              <a:off x="3905406" y="1824872"/>
              <a:ext cx="679745" cy="762688"/>
            </a:xfrm>
            <a:custGeom>
              <a:avLst/>
              <a:gdLst/>
              <a:ahLst/>
              <a:cxnLst/>
              <a:rect r="r" b="b" t="t" l="l"/>
              <a:pathLst>
                <a:path h="762688" w="679745">
                  <a:moveTo>
                    <a:pt x="0" y="0"/>
                  </a:moveTo>
                  <a:lnTo>
                    <a:pt x="679745" y="0"/>
                  </a:lnTo>
                  <a:lnTo>
                    <a:pt x="679745"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10739005">
              <a:off x="5004153" y="2792965"/>
              <a:ext cx="679745" cy="762688"/>
            </a:xfrm>
            <a:custGeom>
              <a:avLst/>
              <a:gdLst/>
              <a:ahLst/>
              <a:cxnLst/>
              <a:rect r="r" b="b" t="t" l="l"/>
              <a:pathLst>
                <a:path h="762688" w="679745">
                  <a:moveTo>
                    <a:pt x="0" y="0"/>
                  </a:moveTo>
                  <a:lnTo>
                    <a:pt x="679745" y="0"/>
                  </a:lnTo>
                  <a:lnTo>
                    <a:pt x="679745"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5400000">
              <a:off x="3979088" y="3949566"/>
              <a:ext cx="679745" cy="762688"/>
            </a:xfrm>
            <a:custGeom>
              <a:avLst/>
              <a:gdLst/>
              <a:ahLst/>
              <a:cxnLst/>
              <a:rect r="r" b="b" t="t" l="l"/>
              <a:pathLst>
                <a:path h="762688" w="679745">
                  <a:moveTo>
                    <a:pt x="0" y="0"/>
                  </a:moveTo>
                  <a:lnTo>
                    <a:pt x="679746" y="0"/>
                  </a:lnTo>
                  <a:lnTo>
                    <a:pt x="679746" y="762687"/>
                  </a:lnTo>
                  <a:lnTo>
                    <a:pt x="0" y="76268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3127417">
              <a:off x="3470187" y="1984901"/>
              <a:ext cx="679745" cy="762688"/>
            </a:xfrm>
            <a:custGeom>
              <a:avLst/>
              <a:gdLst/>
              <a:ahLst/>
              <a:cxnLst/>
              <a:rect r="r" b="b" t="t" l="l"/>
              <a:pathLst>
                <a:path h="762688" w="679745">
                  <a:moveTo>
                    <a:pt x="0" y="0"/>
                  </a:moveTo>
                  <a:lnTo>
                    <a:pt x="679746" y="0"/>
                  </a:lnTo>
                  <a:lnTo>
                    <a:pt x="679746"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4" id="14"/>
            <p:cNvSpPr/>
            <p:nvPr/>
          </p:nvSpPr>
          <p:spPr>
            <a:xfrm flipH="true" flipV="false" rot="2599406">
              <a:off x="4414307" y="3778822"/>
              <a:ext cx="679745" cy="762688"/>
            </a:xfrm>
            <a:custGeom>
              <a:avLst/>
              <a:gdLst/>
              <a:ahLst/>
              <a:cxnLst/>
              <a:rect r="r" b="b" t="t" l="l"/>
              <a:pathLst>
                <a:path h="762688" w="679745">
                  <a:moveTo>
                    <a:pt x="679745" y="0"/>
                  </a:moveTo>
                  <a:lnTo>
                    <a:pt x="0" y="0"/>
                  </a:lnTo>
                  <a:lnTo>
                    <a:pt x="0" y="762687"/>
                  </a:lnTo>
                  <a:lnTo>
                    <a:pt x="679745" y="762687"/>
                  </a:lnTo>
                  <a:lnTo>
                    <a:pt x="67974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5" id="15"/>
            <p:cNvSpPr/>
            <p:nvPr/>
          </p:nvSpPr>
          <p:spPr>
            <a:xfrm flipH="true" flipV="false" rot="1949242">
              <a:off x="4841060" y="3295369"/>
              <a:ext cx="679745" cy="762688"/>
            </a:xfrm>
            <a:custGeom>
              <a:avLst/>
              <a:gdLst/>
              <a:ahLst/>
              <a:cxnLst/>
              <a:rect r="r" b="b" t="t" l="l"/>
              <a:pathLst>
                <a:path h="762688" w="679745">
                  <a:moveTo>
                    <a:pt x="679746" y="0"/>
                  </a:moveTo>
                  <a:lnTo>
                    <a:pt x="0" y="0"/>
                  </a:lnTo>
                  <a:lnTo>
                    <a:pt x="0" y="762688"/>
                  </a:lnTo>
                  <a:lnTo>
                    <a:pt x="679746" y="762688"/>
                  </a:lnTo>
                  <a:lnTo>
                    <a:pt x="67974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6" id="16"/>
            <p:cNvSpPr/>
            <p:nvPr/>
          </p:nvSpPr>
          <p:spPr>
            <a:xfrm flipH="true" flipV="false" rot="-3180418">
              <a:off x="4360432" y="1975205"/>
              <a:ext cx="679745" cy="762688"/>
            </a:xfrm>
            <a:custGeom>
              <a:avLst/>
              <a:gdLst/>
              <a:ahLst/>
              <a:cxnLst/>
              <a:rect r="r" b="b" t="t" l="l"/>
              <a:pathLst>
                <a:path h="762688" w="679745">
                  <a:moveTo>
                    <a:pt x="679745" y="0"/>
                  </a:moveTo>
                  <a:lnTo>
                    <a:pt x="0" y="0"/>
                  </a:lnTo>
                  <a:lnTo>
                    <a:pt x="0" y="762688"/>
                  </a:lnTo>
                  <a:lnTo>
                    <a:pt x="679745" y="762688"/>
                  </a:lnTo>
                  <a:lnTo>
                    <a:pt x="67974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7" id="17"/>
            <p:cNvSpPr/>
            <p:nvPr/>
          </p:nvSpPr>
          <p:spPr>
            <a:xfrm flipH="true" flipV="false" rot="-2578312">
              <a:off x="4823951" y="2420963"/>
              <a:ext cx="679745" cy="762688"/>
            </a:xfrm>
            <a:custGeom>
              <a:avLst/>
              <a:gdLst/>
              <a:ahLst/>
              <a:cxnLst/>
              <a:rect r="r" b="b" t="t" l="l"/>
              <a:pathLst>
                <a:path h="762688" w="679745">
                  <a:moveTo>
                    <a:pt x="679746" y="0"/>
                  </a:moveTo>
                  <a:lnTo>
                    <a:pt x="0" y="0"/>
                  </a:lnTo>
                  <a:lnTo>
                    <a:pt x="0" y="762687"/>
                  </a:lnTo>
                  <a:lnTo>
                    <a:pt x="679746" y="762687"/>
                  </a:lnTo>
                  <a:lnTo>
                    <a:pt x="67974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8" id="18"/>
            <p:cNvSpPr/>
            <p:nvPr/>
          </p:nvSpPr>
          <p:spPr>
            <a:xfrm flipH="false" flipV="false" rot="-3180418">
              <a:off x="3469600" y="3681200"/>
              <a:ext cx="679745" cy="762688"/>
            </a:xfrm>
            <a:custGeom>
              <a:avLst/>
              <a:gdLst/>
              <a:ahLst/>
              <a:cxnLst/>
              <a:rect r="r" b="b" t="t" l="l"/>
              <a:pathLst>
                <a:path h="762688" w="679745">
                  <a:moveTo>
                    <a:pt x="0" y="0"/>
                  </a:moveTo>
                  <a:lnTo>
                    <a:pt x="679746" y="0"/>
                  </a:lnTo>
                  <a:lnTo>
                    <a:pt x="679746"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9" id="19"/>
            <p:cNvSpPr/>
            <p:nvPr/>
          </p:nvSpPr>
          <p:spPr>
            <a:xfrm flipH="false" flipV="false" rot="-2527135">
              <a:off x="3037983" y="3303772"/>
              <a:ext cx="679745" cy="762688"/>
            </a:xfrm>
            <a:custGeom>
              <a:avLst/>
              <a:gdLst/>
              <a:ahLst/>
              <a:cxnLst/>
              <a:rect r="r" b="b" t="t" l="l"/>
              <a:pathLst>
                <a:path h="762688" w="679745">
                  <a:moveTo>
                    <a:pt x="0" y="0"/>
                  </a:moveTo>
                  <a:lnTo>
                    <a:pt x="679745" y="0"/>
                  </a:lnTo>
                  <a:lnTo>
                    <a:pt x="679745" y="762688"/>
                  </a:lnTo>
                  <a:lnTo>
                    <a:pt x="0" y="7626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20" id="20"/>
            <p:cNvSpPr/>
            <p:nvPr/>
          </p:nvSpPr>
          <p:spPr>
            <a:xfrm flipH="false" flipV="false" rot="0">
              <a:off x="3098570" y="1521454"/>
              <a:ext cx="645791" cy="668347"/>
            </a:xfrm>
            <a:custGeom>
              <a:avLst/>
              <a:gdLst/>
              <a:ahLst/>
              <a:cxnLst/>
              <a:rect r="r" b="b" t="t" l="l"/>
              <a:pathLst>
                <a:path h="668347" w="645791">
                  <a:moveTo>
                    <a:pt x="0" y="0"/>
                  </a:moveTo>
                  <a:lnTo>
                    <a:pt x="645791" y="0"/>
                  </a:lnTo>
                  <a:lnTo>
                    <a:pt x="645791" y="668348"/>
                  </a:lnTo>
                  <a:lnTo>
                    <a:pt x="0" y="66834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1" id="21"/>
            <p:cNvSpPr/>
            <p:nvPr/>
          </p:nvSpPr>
          <p:spPr>
            <a:xfrm flipH="false" flipV="false" rot="0">
              <a:off x="2545017" y="2032071"/>
              <a:ext cx="645791" cy="668347"/>
            </a:xfrm>
            <a:custGeom>
              <a:avLst/>
              <a:gdLst/>
              <a:ahLst/>
              <a:cxnLst/>
              <a:rect r="r" b="b" t="t" l="l"/>
              <a:pathLst>
                <a:path h="668347" w="645791">
                  <a:moveTo>
                    <a:pt x="0" y="0"/>
                  </a:moveTo>
                  <a:lnTo>
                    <a:pt x="645791" y="0"/>
                  </a:lnTo>
                  <a:lnTo>
                    <a:pt x="645791" y="668348"/>
                  </a:lnTo>
                  <a:lnTo>
                    <a:pt x="0" y="66834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22" id="22"/>
            <p:cNvSpPr txBox="true"/>
            <p:nvPr/>
          </p:nvSpPr>
          <p:spPr>
            <a:xfrm rot="0">
              <a:off x="0" y="2956728"/>
              <a:ext cx="1933787"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Comprendre</a:t>
              </a:r>
            </a:p>
          </p:txBody>
        </p:sp>
        <p:sp>
          <p:nvSpPr>
            <p:cNvPr name="TextBox 23" id="23"/>
            <p:cNvSpPr txBox="true"/>
            <p:nvPr/>
          </p:nvSpPr>
          <p:spPr>
            <a:xfrm rot="0">
              <a:off x="23749" y="2030664"/>
              <a:ext cx="2305685"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Être autonome</a:t>
              </a:r>
            </a:p>
          </p:txBody>
        </p:sp>
        <p:sp>
          <p:nvSpPr>
            <p:cNvPr name="TextBox 24" id="24"/>
            <p:cNvSpPr txBox="true"/>
            <p:nvPr/>
          </p:nvSpPr>
          <p:spPr>
            <a:xfrm rot="0">
              <a:off x="1659898" y="1250733"/>
              <a:ext cx="1152525"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Réussir</a:t>
              </a:r>
            </a:p>
          </p:txBody>
        </p:sp>
        <p:sp>
          <p:nvSpPr>
            <p:cNvPr name="Freeform 25" id="25"/>
            <p:cNvSpPr/>
            <p:nvPr/>
          </p:nvSpPr>
          <p:spPr>
            <a:xfrm flipH="false" flipV="false" rot="0">
              <a:off x="3907150" y="1195493"/>
              <a:ext cx="645791" cy="668347"/>
            </a:xfrm>
            <a:custGeom>
              <a:avLst/>
              <a:gdLst/>
              <a:ahLst/>
              <a:cxnLst/>
              <a:rect r="r" b="b" t="t" l="l"/>
              <a:pathLst>
                <a:path h="668347" w="645791">
                  <a:moveTo>
                    <a:pt x="0" y="0"/>
                  </a:moveTo>
                  <a:lnTo>
                    <a:pt x="645790" y="0"/>
                  </a:lnTo>
                  <a:lnTo>
                    <a:pt x="645790" y="668348"/>
                  </a:lnTo>
                  <a:lnTo>
                    <a:pt x="0" y="66834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6" id="26"/>
            <p:cNvSpPr/>
            <p:nvPr/>
          </p:nvSpPr>
          <p:spPr>
            <a:xfrm flipH="false" flipV="false" rot="0">
              <a:off x="4801240" y="1458377"/>
              <a:ext cx="645791" cy="668347"/>
            </a:xfrm>
            <a:custGeom>
              <a:avLst/>
              <a:gdLst/>
              <a:ahLst/>
              <a:cxnLst/>
              <a:rect r="r" b="b" t="t" l="l"/>
              <a:pathLst>
                <a:path h="668347" w="645791">
                  <a:moveTo>
                    <a:pt x="0" y="0"/>
                  </a:moveTo>
                  <a:lnTo>
                    <a:pt x="645791" y="0"/>
                  </a:lnTo>
                  <a:lnTo>
                    <a:pt x="645791" y="668348"/>
                  </a:lnTo>
                  <a:lnTo>
                    <a:pt x="0" y="66834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7" id="27"/>
            <p:cNvSpPr/>
            <p:nvPr/>
          </p:nvSpPr>
          <p:spPr>
            <a:xfrm flipH="false" flipV="false" rot="0">
              <a:off x="5367715" y="2022375"/>
              <a:ext cx="645791" cy="668347"/>
            </a:xfrm>
            <a:custGeom>
              <a:avLst/>
              <a:gdLst/>
              <a:ahLst/>
              <a:cxnLst/>
              <a:rect r="r" b="b" t="t" l="l"/>
              <a:pathLst>
                <a:path h="668347" w="645791">
                  <a:moveTo>
                    <a:pt x="0" y="0"/>
                  </a:moveTo>
                  <a:lnTo>
                    <a:pt x="645790" y="0"/>
                  </a:lnTo>
                  <a:lnTo>
                    <a:pt x="645790" y="668348"/>
                  </a:lnTo>
                  <a:lnTo>
                    <a:pt x="0" y="66834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28" id="28"/>
            <p:cNvSpPr txBox="true"/>
            <p:nvPr/>
          </p:nvSpPr>
          <p:spPr>
            <a:xfrm rot="0">
              <a:off x="3264824" y="-47625"/>
              <a:ext cx="1979718" cy="9196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Être stimulé </a:t>
              </a:r>
            </a:p>
            <a:p>
              <a:pPr algn="l">
                <a:lnSpc>
                  <a:spcPts val="2800"/>
                </a:lnSpc>
              </a:pPr>
              <a:r>
                <a:rPr lang="en-US" sz="2000">
                  <a:solidFill>
                    <a:srgbClr val="000000"/>
                  </a:solidFill>
                  <a:latin typeface="Andika"/>
                  <a:ea typeface="Andika"/>
                  <a:cs typeface="Andika"/>
                  <a:sym typeface="Andika"/>
                </a:rPr>
                <a:t>par les sens</a:t>
              </a:r>
            </a:p>
          </p:txBody>
        </p:sp>
        <p:sp>
          <p:nvSpPr>
            <p:cNvPr name="TextBox 29" id="29"/>
            <p:cNvSpPr txBox="true"/>
            <p:nvPr/>
          </p:nvSpPr>
          <p:spPr>
            <a:xfrm rot="0">
              <a:off x="5163824" y="919686"/>
              <a:ext cx="1463040"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S’estimer</a:t>
              </a:r>
            </a:p>
          </p:txBody>
        </p:sp>
        <p:sp>
          <p:nvSpPr>
            <p:cNvPr name="TextBox 30" id="30"/>
            <p:cNvSpPr txBox="true"/>
            <p:nvPr/>
          </p:nvSpPr>
          <p:spPr>
            <a:xfrm rot="0">
              <a:off x="6336401" y="1451816"/>
              <a:ext cx="2963968" cy="1389592"/>
            </a:xfrm>
            <a:prstGeom prst="rect">
              <a:avLst/>
            </a:prstGeom>
          </p:spPr>
          <p:txBody>
            <a:bodyPr anchor="t" rtlCol="false" tIns="0" lIns="0" bIns="0" rIns="0">
              <a:spAutoFit/>
            </a:bodyPr>
            <a:lstStyle/>
            <a:p>
              <a:pPr algn="l">
                <a:lnSpc>
                  <a:spcPts val="2800"/>
                </a:lnSpc>
              </a:pPr>
              <a:r>
                <a:rPr lang="en-US" sz="2000">
                  <a:solidFill>
                    <a:srgbClr val="000000"/>
                  </a:solidFill>
                  <a:latin typeface="Andika"/>
                  <a:ea typeface="Andika"/>
                  <a:cs typeface="Andika"/>
                  <a:sym typeface="Andika"/>
                </a:rPr>
                <a:t>Avoir un </a:t>
              </a:r>
            </a:p>
            <a:p>
              <a:pPr algn="l">
                <a:lnSpc>
                  <a:spcPts val="2800"/>
                </a:lnSpc>
              </a:pPr>
              <a:r>
                <a:rPr lang="en-US" sz="2000">
                  <a:solidFill>
                    <a:srgbClr val="000000"/>
                  </a:solidFill>
                  <a:latin typeface="Andika"/>
                  <a:ea typeface="Andika"/>
                  <a:cs typeface="Andika"/>
                  <a:sym typeface="Andika"/>
                </a:rPr>
                <a:t>environnement </a:t>
              </a:r>
            </a:p>
            <a:p>
              <a:pPr algn="l">
                <a:lnSpc>
                  <a:spcPts val="2800"/>
                </a:lnSpc>
              </a:pPr>
              <a:r>
                <a:rPr lang="en-US" sz="2000">
                  <a:solidFill>
                    <a:srgbClr val="000000"/>
                  </a:solidFill>
                  <a:latin typeface="Andika"/>
                  <a:ea typeface="Andika"/>
                  <a:cs typeface="Andika"/>
                  <a:sym typeface="Andika"/>
                </a:rPr>
                <a:t>stable et prévisible</a:t>
              </a:r>
            </a:p>
          </p:txBody>
        </p:sp>
        <p:sp>
          <p:nvSpPr>
            <p:cNvPr name="Freeform 31" id="31"/>
            <p:cNvSpPr/>
            <p:nvPr/>
          </p:nvSpPr>
          <p:spPr>
            <a:xfrm flipH="false" flipV="false" rot="0">
              <a:off x="5690610" y="2868649"/>
              <a:ext cx="645791" cy="668347"/>
            </a:xfrm>
            <a:custGeom>
              <a:avLst/>
              <a:gdLst/>
              <a:ahLst/>
              <a:cxnLst/>
              <a:rect r="r" b="b" t="t" l="l"/>
              <a:pathLst>
                <a:path h="668347" w="645791">
                  <a:moveTo>
                    <a:pt x="0" y="0"/>
                  </a:moveTo>
                  <a:lnTo>
                    <a:pt x="645791" y="0"/>
                  </a:lnTo>
                  <a:lnTo>
                    <a:pt x="645791" y="668347"/>
                  </a:lnTo>
                  <a:lnTo>
                    <a:pt x="0" y="66834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32" id="32"/>
            <p:cNvSpPr/>
            <p:nvPr/>
          </p:nvSpPr>
          <p:spPr>
            <a:xfrm flipH="false" flipV="false" rot="0">
              <a:off x="5532760" y="3800537"/>
              <a:ext cx="645791" cy="668347"/>
            </a:xfrm>
            <a:custGeom>
              <a:avLst/>
              <a:gdLst/>
              <a:ahLst/>
              <a:cxnLst/>
              <a:rect r="r" b="b" t="t" l="l"/>
              <a:pathLst>
                <a:path h="668347" w="645791">
                  <a:moveTo>
                    <a:pt x="0" y="0"/>
                  </a:moveTo>
                  <a:lnTo>
                    <a:pt x="645791" y="0"/>
                  </a:lnTo>
                  <a:lnTo>
                    <a:pt x="645791" y="668347"/>
                  </a:lnTo>
                  <a:lnTo>
                    <a:pt x="0" y="66834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33" id="33"/>
            <p:cNvSpPr/>
            <p:nvPr/>
          </p:nvSpPr>
          <p:spPr>
            <a:xfrm flipH="false" flipV="false" rot="0">
              <a:off x="2493114" y="3861748"/>
              <a:ext cx="645791" cy="668347"/>
            </a:xfrm>
            <a:custGeom>
              <a:avLst/>
              <a:gdLst/>
              <a:ahLst/>
              <a:cxnLst/>
              <a:rect r="r" b="b" t="t" l="l"/>
              <a:pathLst>
                <a:path h="668347" w="645791">
                  <a:moveTo>
                    <a:pt x="0" y="0"/>
                  </a:moveTo>
                  <a:lnTo>
                    <a:pt x="645790" y="0"/>
                  </a:lnTo>
                  <a:lnTo>
                    <a:pt x="645790" y="668348"/>
                  </a:lnTo>
                  <a:lnTo>
                    <a:pt x="0" y="66834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34" id="34"/>
            <p:cNvSpPr/>
            <p:nvPr/>
          </p:nvSpPr>
          <p:spPr>
            <a:xfrm flipH="false" flipV="false" rot="0">
              <a:off x="3053918" y="4468884"/>
              <a:ext cx="645791" cy="668347"/>
            </a:xfrm>
            <a:custGeom>
              <a:avLst/>
              <a:gdLst/>
              <a:ahLst/>
              <a:cxnLst/>
              <a:rect r="r" b="b" t="t" l="l"/>
              <a:pathLst>
                <a:path h="668347" w="645791">
                  <a:moveTo>
                    <a:pt x="0" y="0"/>
                  </a:moveTo>
                  <a:lnTo>
                    <a:pt x="645790" y="0"/>
                  </a:lnTo>
                  <a:lnTo>
                    <a:pt x="645790" y="668348"/>
                  </a:lnTo>
                  <a:lnTo>
                    <a:pt x="0" y="66834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35" id="35"/>
            <p:cNvSpPr/>
            <p:nvPr/>
          </p:nvSpPr>
          <p:spPr>
            <a:xfrm flipH="false" flipV="false" rot="0">
              <a:off x="4037524" y="4803058"/>
              <a:ext cx="645791" cy="668347"/>
            </a:xfrm>
            <a:custGeom>
              <a:avLst/>
              <a:gdLst/>
              <a:ahLst/>
              <a:cxnLst/>
              <a:rect r="r" b="b" t="t" l="l"/>
              <a:pathLst>
                <a:path h="668347" w="645791">
                  <a:moveTo>
                    <a:pt x="0" y="0"/>
                  </a:moveTo>
                  <a:lnTo>
                    <a:pt x="645791" y="0"/>
                  </a:lnTo>
                  <a:lnTo>
                    <a:pt x="645791" y="668348"/>
                  </a:lnTo>
                  <a:lnTo>
                    <a:pt x="0" y="66834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36" id="36"/>
            <p:cNvSpPr/>
            <p:nvPr/>
          </p:nvSpPr>
          <p:spPr>
            <a:xfrm flipH="false" flipV="false" rot="0">
              <a:off x="5021130" y="4358731"/>
              <a:ext cx="645791" cy="668347"/>
            </a:xfrm>
            <a:custGeom>
              <a:avLst/>
              <a:gdLst/>
              <a:ahLst/>
              <a:cxnLst/>
              <a:rect r="r" b="b" t="t" l="l"/>
              <a:pathLst>
                <a:path h="668347" w="645791">
                  <a:moveTo>
                    <a:pt x="0" y="0"/>
                  </a:moveTo>
                  <a:lnTo>
                    <a:pt x="645791" y="0"/>
                  </a:lnTo>
                  <a:lnTo>
                    <a:pt x="645791" y="668347"/>
                  </a:lnTo>
                  <a:lnTo>
                    <a:pt x="0" y="66834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37" id="37"/>
            <p:cNvSpPr txBox="true"/>
            <p:nvPr/>
          </p:nvSpPr>
          <p:spPr>
            <a:xfrm rot="0">
              <a:off x="269238" y="4133306"/>
              <a:ext cx="2137833"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Se reproduire</a:t>
              </a:r>
            </a:p>
          </p:txBody>
        </p:sp>
        <p:sp>
          <p:nvSpPr>
            <p:cNvPr name="TextBox 38" id="38"/>
            <p:cNvSpPr txBox="true"/>
            <p:nvPr/>
          </p:nvSpPr>
          <p:spPr>
            <a:xfrm rot="0">
              <a:off x="1854292" y="4865672"/>
              <a:ext cx="1196975"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Manger</a:t>
              </a:r>
            </a:p>
          </p:txBody>
        </p:sp>
        <p:sp>
          <p:nvSpPr>
            <p:cNvPr name="TextBox 39" id="39"/>
            <p:cNvSpPr txBox="true"/>
            <p:nvPr/>
          </p:nvSpPr>
          <p:spPr>
            <a:xfrm rot="0">
              <a:off x="3886928" y="5614281"/>
              <a:ext cx="822537"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Boire</a:t>
              </a:r>
            </a:p>
          </p:txBody>
        </p:sp>
        <p:sp>
          <p:nvSpPr>
            <p:cNvPr name="TextBox 40" id="40"/>
            <p:cNvSpPr txBox="true"/>
            <p:nvPr/>
          </p:nvSpPr>
          <p:spPr>
            <a:xfrm rot="0">
              <a:off x="5029098" y="5212114"/>
              <a:ext cx="1091988" cy="4497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Dormir</a:t>
              </a:r>
            </a:p>
          </p:txBody>
        </p:sp>
        <p:sp>
          <p:nvSpPr>
            <p:cNvPr name="TextBox 41" id="41"/>
            <p:cNvSpPr txBox="true"/>
            <p:nvPr/>
          </p:nvSpPr>
          <p:spPr>
            <a:xfrm rot="0">
              <a:off x="6336401" y="4194689"/>
              <a:ext cx="1856317" cy="919692"/>
            </a:xfrm>
            <a:prstGeom prst="rect">
              <a:avLst/>
            </a:prstGeom>
          </p:spPr>
          <p:txBody>
            <a:bodyPr anchor="t" rtlCol="false" tIns="0" lIns="0" bIns="0" rIns="0">
              <a:spAutoFit/>
            </a:bodyPr>
            <a:lstStyle/>
            <a:p>
              <a:pPr algn="ctr">
                <a:lnSpc>
                  <a:spcPts val="2800"/>
                </a:lnSpc>
              </a:pPr>
              <a:r>
                <a:rPr lang="en-US" sz="2000">
                  <a:solidFill>
                    <a:srgbClr val="000000"/>
                  </a:solidFill>
                  <a:latin typeface="Andika"/>
                  <a:ea typeface="Andika"/>
                  <a:cs typeface="Andika"/>
                  <a:sym typeface="Andika"/>
                </a:rPr>
                <a:t>Appartenir </a:t>
              </a:r>
            </a:p>
            <a:p>
              <a:pPr algn="l">
                <a:lnSpc>
                  <a:spcPts val="2800"/>
                </a:lnSpc>
              </a:pPr>
              <a:r>
                <a:rPr lang="en-US" sz="2000">
                  <a:solidFill>
                    <a:srgbClr val="000000"/>
                  </a:solidFill>
                  <a:latin typeface="Andika"/>
                  <a:ea typeface="Andika"/>
                  <a:cs typeface="Andika"/>
                  <a:sym typeface="Andika"/>
                </a:rPr>
                <a:t>à un groupe</a:t>
              </a:r>
            </a:p>
          </p:txBody>
        </p:sp>
        <p:sp>
          <p:nvSpPr>
            <p:cNvPr name="TextBox 42" id="42"/>
            <p:cNvSpPr txBox="true"/>
            <p:nvPr/>
          </p:nvSpPr>
          <p:spPr>
            <a:xfrm rot="0">
              <a:off x="6626864" y="3058203"/>
              <a:ext cx="2142702" cy="919692"/>
            </a:xfrm>
            <a:prstGeom prst="rect">
              <a:avLst/>
            </a:prstGeom>
          </p:spPr>
          <p:txBody>
            <a:bodyPr anchor="t" rtlCol="false" tIns="0" lIns="0" bIns="0" rIns="0">
              <a:spAutoFit/>
            </a:bodyPr>
            <a:lstStyle/>
            <a:p>
              <a:pPr algn="just">
                <a:lnSpc>
                  <a:spcPts val="2800"/>
                </a:lnSpc>
              </a:pPr>
              <a:r>
                <a:rPr lang="en-US" sz="2000">
                  <a:solidFill>
                    <a:srgbClr val="000000"/>
                  </a:solidFill>
                  <a:latin typeface="Andika"/>
                  <a:ea typeface="Andika"/>
                  <a:cs typeface="Andika"/>
                  <a:sym typeface="Andika"/>
                </a:rPr>
                <a:t>Être aimé </a:t>
              </a:r>
            </a:p>
            <a:p>
              <a:pPr algn="just">
                <a:lnSpc>
                  <a:spcPts val="2800"/>
                </a:lnSpc>
              </a:pPr>
              <a:r>
                <a:rPr lang="en-US" sz="2000">
                  <a:solidFill>
                    <a:srgbClr val="000000"/>
                  </a:solidFill>
                  <a:latin typeface="Andika"/>
                  <a:ea typeface="Andika"/>
                  <a:cs typeface="Andika"/>
                  <a:sym typeface="Andika"/>
                </a:rPr>
                <a:t>et en sécurité</a:t>
              </a:r>
            </a:p>
          </p:txBody>
        </p:sp>
      </p:grpSp>
      <p:sp>
        <p:nvSpPr>
          <p:cNvPr name="Freeform 43" id="43"/>
          <p:cNvSpPr/>
          <p:nvPr/>
        </p:nvSpPr>
        <p:spPr>
          <a:xfrm flipH="false" flipV="false" rot="0">
            <a:off x="102910" y="6638780"/>
            <a:ext cx="7354179" cy="4017220"/>
          </a:xfrm>
          <a:custGeom>
            <a:avLst/>
            <a:gdLst/>
            <a:ahLst/>
            <a:cxnLst/>
            <a:rect r="r" b="b" t="t" l="l"/>
            <a:pathLst>
              <a:path h="4017220" w="7354179">
                <a:moveTo>
                  <a:pt x="0" y="0"/>
                </a:moveTo>
                <a:lnTo>
                  <a:pt x="7354180" y="0"/>
                </a:lnTo>
                <a:lnTo>
                  <a:pt x="7354180" y="4017220"/>
                </a:lnTo>
                <a:lnTo>
                  <a:pt x="0" y="401722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44" id="44"/>
          <p:cNvSpPr/>
          <p:nvPr/>
        </p:nvSpPr>
        <p:spPr>
          <a:xfrm flipH="false" flipV="false" rot="0">
            <a:off x="546348" y="6867492"/>
            <a:ext cx="4097871" cy="3441092"/>
          </a:xfrm>
          <a:custGeom>
            <a:avLst/>
            <a:gdLst/>
            <a:ahLst/>
            <a:cxnLst/>
            <a:rect r="r" b="b" t="t" l="l"/>
            <a:pathLst>
              <a:path h="3441092" w="4097871">
                <a:moveTo>
                  <a:pt x="0" y="0"/>
                </a:moveTo>
                <a:lnTo>
                  <a:pt x="4097871" y="0"/>
                </a:lnTo>
                <a:lnTo>
                  <a:pt x="4097871" y="3441091"/>
                </a:lnTo>
                <a:lnTo>
                  <a:pt x="0" y="3441091"/>
                </a:lnTo>
                <a:lnTo>
                  <a:pt x="0" y="0"/>
                </a:lnTo>
                <a:close/>
              </a:path>
            </a:pathLst>
          </a:custGeom>
          <a:blipFill>
            <a:blip r:embed="rId16"/>
            <a:stretch>
              <a:fillRect l="0" t="-10692" r="0" b="-57746"/>
            </a:stretch>
          </a:blipFill>
        </p:spPr>
      </p:sp>
      <p:sp>
        <p:nvSpPr>
          <p:cNvPr name="TextBox 45" id="45"/>
          <p:cNvSpPr txBox="true"/>
          <p:nvPr/>
        </p:nvSpPr>
        <p:spPr>
          <a:xfrm rot="0">
            <a:off x="2409008" y="786937"/>
            <a:ext cx="2320766"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Les besoins</a:t>
            </a:r>
          </a:p>
        </p:txBody>
      </p:sp>
      <p:sp>
        <p:nvSpPr>
          <p:cNvPr name="TextBox 46" id="46"/>
          <p:cNvSpPr txBox="true"/>
          <p:nvPr/>
        </p:nvSpPr>
        <p:spPr>
          <a:xfrm rot="0">
            <a:off x="4962300" y="8618815"/>
            <a:ext cx="2178414" cy="1562800"/>
          </a:xfrm>
          <a:prstGeom prst="rect">
            <a:avLst/>
          </a:prstGeom>
        </p:spPr>
        <p:txBody>
          <a:bodyPr anchor="t" rtlCol="false" tIns="0" lIns="0" bIns="0" rIns="0">
            <a:spAutoFit/>
          </a:bodyPr>
          <a:lstStyle/>
          <a:p>
            <a:pPr algn="l">
              <a:lnSpc>
                <a:spcPts val="1770"/>
              </a:lnSpc>
            </a:pPr>
            <a:r>
              <a:rPr lang="en-US" sz="1264">
                <a:solidFill>
                  <a:srgbClr val="000000"/>
                </a:solidFill>
                <a:latin typeface="Open Sans"/>
                <a:ea typeface="Open Sans"/>
                <a:cs typeface="Open Sans"/>
                <a:sym typeface="Open Sans"/>
              </a:rPr>
              <a:t>Le modèle de la “Pyramide des besoins” de Maslow (1943-1960) propose une hiérarchie des motivations des humains.Elle est,  ici, illustrée avec des exemples liés aux usages numériques. </a:t>
            </a:r>
          </a:p>
        </p:txBody>
      </p:sp>
      <p:sp>
        <p:nvSpPr>
          <p:cNvPr name="TextBox 47" id="47"/>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5" id="5"/>
          <p:cNvSpPr/>
          <p:nvPr/>
        </p:nvSpPr>
        <p:spPr>
          <a:xfrm flipH="false" flipV="false" rot="5400000">
            <a:off x="-789026" y="5211834"/>
            <a:ext cx="7006008" cy="1155991"/>
          </a:xfrm>
          <a:custGeom>
            <a:avLst/>
            <a:gdLst/>
            <a:ahLst/>
            <a:cxnLst/>
            <a:rect r="r" b="b" t="t" l="l"/>
            <a:pathLst>
              <a:path h="1155991" w="7006008">
                <a:moveTo>
                  <a:pt x="0" y="0"/>
                </a:moveTo>
                <a:lnTo>
                  <a:pt x="7006009" y="0"/>
                </a:lnTo>
                <a:lnTo>
                  <a:pt x="7006009" y="1155992"/>
                </a:lnTo>
                <a:lnTo>
                  <a:pt x="0" y="115599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426066" y="2198101"/>
            <a:ext cx="1508782" cy="1508782"/>
          </a:xfrm>
          <a:custGeom>
            <a:avLst/>
            <a:gdLst/>
            <a:ahLst/>
            <a:cxnLst/>
            <a:rect r="r" b="b" t="t" l="l"/>
            <a:pathLst>
              <a:path h="1508782" w="1508782">
                <a:moveTo>
                  <a:pt x="0" y="0"/>
                </a:moveTo>
                <a:lnTo>
                  <a:pt x="1508782" y="0"/>
                </a:lnTo>
                <a:lnTo>
                  <a:pt x="1508782" y="1508782"/>
                </a:lnTo>
                <a:lnTo>
                  <a:pt x="0" y="150878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7" id="7"/>
          <p:cNvGrpSpPr/>
          <p:nvPr/>
        </p:nvGrpSpPr>
        <p:grpSpPr>
          <a:xfrm rot="0">
            <a:off x="2799070" y="3580841"/>
            <a:ext cx="4567791" cy="1439905"/>
            <a:chOff x="0" y="0"/>
            <a:chExt cx="1732052" cy="545995"/>
          </a:xfrm>
        </p:grpSpPr>
        <p:sp>
          <p:nvSpPr>
            <p:cNvPr name="Freeform 8" id="8"/>
            <p:cNvSpPr/>
            <p:nvPr/>
          </p:nvSpPr>
          <p:spPr>
            <a:xfrm flipH="false" flipV="false" rot="0">
              <a:off x="0" y="0"/>
              <a:ext cx="1732052" cy="545995"/>
            </a:xfrm>
            <a:custGeom>
              <a:avLst/>
              <a:gdLst/>
              <a:ahLst/>
              <a:cxnLst/>
              <a:rect r="r" b="b" t="t" l="l"/>
              <a:pathLst>
                <a:path h="545995" w="1732052">
                  <a:moveTo>
                    <a:pt x="0" y="0"/>
                  </a:moveTo>
                  <a:lnTo>
                    <a:pt x="1732052" y="0"/>
                  </a:lnTo>
                  <a:lnTo>
                    <a:pt x="1732052" y="545995"/>
                  </a:lnTo>
                  <a:lnTo>
                    <a:pt x="0" y="545995"/>
                  </a:lnTo>
                  <a:close/>
                </a:path>
              </a:pathLst>
            </a:custGeom>
            <a:solidFill>
              <a:srgbClr val="FDEAEB"/>
            </a:solidFill>
          </p:spPr>
        </p:sp>
        <p:sp>
          <p:nvSpPr>
            <p:cNvPr name="TextBox 9" id="9"/>
            <p:cNvSpPr txBox="true"/>
            <p:nvPr/>
          </p:nvSpPr>
          <p:spPr>
            <a:xfrm>
              <a:off x="0" y="-28575"/>
              <a:ext cx="1732052" cy="574570"/>
            </a:xfrm>
            <a:prstGeom prst="rect">
              <a:avLst/>
            </a:prstGeom>
          </p:spPr>
          <p:txBody>
            <a:bodyPr anchor="ctr" rtlCol="false" tIns="50800" lIns="50800" bIns="50800" rIns="50800"/>
            <a:lstStyle/>
            <a:p>
              <a:pPr algn="ctr">
                <a:lnSpc>
                  <a:spcPts val="1960"/>
                </a:lnSpc>
                <a:spcBef>
                  <a:spcPct val="0"/>
                </a:spcBef>
              </a:pPr>
            </a:p>
          </p:txBody>
        </p:sp>
      </p:grpSp>
      <p:sp>
        <p:nvSpPr>
          <p:cNvPr name="Freeform 10" id="10"/>
          <p:cNvSpPr/>
          <p:nvPr/>
        </p:nvSpPr>
        <p:spPr>
          <a:xfrm flipH="false" flipV="false" rot="0">
            <a:off x="2135983" y="6239456"/>
            <a:ext cx="941691" cy="1030579"/>
          </a:xfrm>
          <a:custGeom>
            <a:avLst/>
            <a:gdLst/>
            <a:ahLst/>
            <a:cxnLst/>
            <a:rect r="r" b="b" t="t" l="l"/>
            <a:pathLst>
              <a:path h="1030579" w="941691">
                <a:moveTo>
                  <a:pt x="0" y="0"/>
                </a:moveTo>
                <a:lnTo>
                  <a:pt x="941691" y="0"/>
                </a:lnTo>
                <a:lnTo>
                  <a:pt x="941691" y="1030578"/>
                </a:lnTo>
                <a:lnTo>
                  <a:pt x="0" y="1030578"/>
                </a:lnTo>
                <a:lnTo>
                  <a:pt x="0" y="0"/>
                </a:lnTo>
                <a:close/>
              </a:path>
            </a:pathLst>
          </a:custGeom>
          <a:blipFill>
            <a:blip r:embed="rId6"/>
            <a:stretch>
              <a:fillRect l="0" t="0" r="0" b="0"/>
            </a:stretch>
          </a:blipFill>
        </p:spPr>
      </p:sp>
      <p:grpSp>
        <p:nvGrpSpPr>
          <p:cNvPr name="Group 11" id="11"/>
          <p:cNvGrpSpPr/>
          <p:nvPr/>
        </p:nvGrpSpPr>
        <p:grpSpPr>
          <a:xfrm rot="0">
            <a:off x="202623" y="4583183"/>
            <a:ext cx="1933360" cy="2237226"/>
            <a:chOff x="0" y="0"/>
            <a:chExt cx="733107" cy="848330"/>
          </a:xfrm>
        </p:grpSpPr>
        <p:sp>
          <p:nvSpPr>
            <p:cNvPr name="Freeform 12" id="12"/>
            <p:cNvSpPr/>
            <p:nvPr/>
          </p:nvSpPr>
          <p:spPr>
            <a:xfrm flipH="false" flipV="false" rot="0">
              <a:off x="0" y="0"/>
              <a:ext cx="733107" cy="848330"/>
            </a:xfrm>
            <a:custGeom>
              <a:avLst/>
              <a:gdLst/>
              <a:ahLst/>
              <a:cxnLst/>
              <a:rect r="r" b="b" t="t" l="l"/>
              <a:pathLst>
                <a:path h="848330" w="733107">
                  <a:moveTo>
                    <a:pt x="0" y="0"/>
                  </a:moveTo>
                  <a:lnTo>
                    <a:pt x="733107" y="0"/>
                  </a:lnTo>
                  <a:lnTo>
                    <a:pt x="733107" y="848330"/>
                  </a:lnTo>
                  <a:lnTo>
                    <a:pt x="0" y="848330"/>
                  </a:lnTo>
                  <a:close/>
                </a:path>
              </a:pathLst>
            </a:custGeom>
            <a:solidFill>
              <a:srgbClr val="FDEAEB"/>
            </a:solidFill>
          </p:spPr>
        </p:sp>
        <p:sp>
          <p:nvSpPr>
            <p:cNvPr name="TextBox 13" id="13"/>
            <p:cNvSpPr txBox="true"/>
            <p:nvPr/>
          </p:nvSpPr>
          <p:spPr>
            <a:xfrm>
              <a:off x="0" y="-28575"/>
              <a:ext cx="733107" cy="876905"/>
            </a:xfrm>
            <a:prstGeom prst="rect">
              <a:avLst/>
            </a:prstGeom>
          </p:spPr>
          <p:txBody>
            <a:bodyPr anchor="ctr" rtlCol="false" tIns="50800" lIns="50800" bIns="50800" rIns="50800"/>
            <a:lstStyle/>
            <a:p>
              <a:pPr algn="ctr">
                <a:lnSpc>
                  <a:spcPts val="1960"/>
                </a:lnSpc>
                <a:spcBef>
                  <a:spcPct val="0"/>
                </a:spcBef>
              </a:pPr>
            </a:p>
          </p:txBody>
        </p:sp>
      </p:grpSp>
      <p:sp>
        <p:nvSpPr>
          <p:cNvPr name="Freeform 14" id="14"/>
          <p:cNvSpPr/>
          <p:nvPr/>
        </p:nvSpPr>
        <p:spPr>
          <a:xfrm flipH="false" flipV="false" rot="0">
            <a:off x="3780000" y="7944359"/>
            <a:ext cx="2776593" cy="2408695"/>
          </a:xfrm>
          <a:custGeom>
            <a:avLst/>
            <a:gdLst/>
            <a:ahLst/>
            <a:cxnLst/>
            <a:rect r="r" b="b" t="t" l="l"/>
            <a:pathLst>
              <a:path h="2408695" w="2776593">
                <a:moveTo>
                  <a:pt x="0" y="0"/>
                </a:moveTo>
                <a:lnTo>
                  <a:pt x="2776593" y="0"/>
                </a:lnTo>
                <a:lnTo>
                  <a:pt x="2776593" y="2408695"/>
                </a:lnTo>
                <a:lnTo>
                  <a:pt x="0" y="2408695"/>
                </a:lnTo>
                <a:lnTo>
                  <a:pt x="0" y="0"/>
                </a:lnTo>
                <a:close/>
              </a:path>
            </a:pathLst>
          </a:custGeom>
          <a:blipFill>
            <a:blip r:embed="rId7"/>
            <a:stretch>
              <a:fillRect l="0" t="0" r="0" b="0"/>
            </a:stretch>
          </a:blipFill>
        </p:spPr>
      </p:sp>
      <p:sp>
        <p:nvSpPr>
          <p:cNvPr name="Freeform 15" id="15"/>
          <p:cNvSpPr/>
          <p:nvPr/>
        </p:nvSpPr>
        <p:spPr>
          <a:xfrm flipH="false" flipV="false" rot="0">
            <a:off x="1934848" y="7612410"/>
            <a:ext cx="570371" cy="1009507"/>
          </a:xfrm>
          <a:custGeom>
            <a:avLst/>
            <a:gdLst/>
            <a:ahLst/>
            <a:cxnLst/>
            <a:rect r="r" b="b" t="t" l="l"/>
            <a:pathLst>
              <a:path h="1009507" w="570371">
                <a:moveTo>
                  <a:pt x="0" y="0"/>
                </a:moveTo>
                <a:lnTo>
                  <a:pt x="570371" y="0"/>
                </a:lnTo>
                <a:lnTo>
                  <a:pt x="570371" y="1009507"/>
                </a:lnTo>
                <a:lnTo>
                  <a:pt x="0" y="1009507"/>
                </a:lnTo>
                <a:lnTo>
                  <a:pt x="0" y="0"/>
                </a:lnTo>
                <a:close/>
              </a:path>
            </a:pathLst>
          </a:custGeom>
          <a:blipFill>
            <a:blip r:embed="rId8"/>
            <a:stretch>
              <a:fillRect l="0" t="0" r="0" b="0"/>
            </a:stretch>
          </a:blipFill>
        </p:spPr>
      </p:sp>
      <p:sp>
        <p:nvSpPr>
          <p:cNvPr name="TextBox 16" id="16"/>
          <p:cNvSpPr txBox="true"/>
          <p:nvPr/>
        </p:nvSpPr>
        <p:spPr>
          <a:xfrm rot="0">
            <a:off x="816217" y="786937"/>
            <a:ext cx="5927566"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Prendre soin de mon cerveau</a:t>
            </a:r>
          </a:p>
        </p:txBody>
      </p:sp>
      <p:sp>
        <p:nvSpPr>
          <p:cNvPr name="TextBox 17" id="17"/>
          <p:cNvSpPr txBox="true"/>
          <p:nvPr/>
        </p:nvSpPr>
        <p:spPr>
          <a:xfrm rot="0">
            <a:off x="3374943" y="2169526"/>
            <a:ext cx="3429057" cy="13239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Pendant que je dors, </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mon cerveau trie les informations reçues dans la journée. </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Il consolide aussi mes connaissances.</a:t>
            </a:r>
          </a:p>
        </p:txBody>
      </p:sp>
      <p:sp>
        <p:nvSpPr>
          <p:cNvPr name="TextBox 18" id="18"/>
          <p:cNvSpPr txBox="true"/>
          <p:nvPr/>
        </p:nvSpPr>
        <p:spPr>
          <a:xfrm rot="0">
            <a:off x="2939349" y="3687833"/>
            <a:ext cx="4287234" cy="1245869"/>
          </a:xfrm>
          <a:prstGeom prst="rect">
            <a:avLst/>
          </a:prstGeom>
        </p:spPr>
        <p:txBody>
          <a:bodyPr anchor="t" rtlCol="false" tIns="0" lIns="0" bIns="0" rIns="0">
            <a:spAutoFit/>
          </a:bodyPr>
          <a:lstStyle/>
          <a:p>
            <a:pPr algn="l" marL="259085" indent="-129542" lvl="1">
              <a:lnSpc>
                <a:spcPts val="1680"/>
              </a:lnSpc>
              <a:buFont typeface="Arial"/>
              <a:buChar char="•"/>
            </a:pPr>
            <a:r>
              <a:rPr lang="en-US" sz="1200">
                <a:solidFill>
                  <a:srgbClr val="000000"/>
                </a:solidFill>
                <a:latin typeface="Open Sans"/>
                <a:ea typeface="Open Sans"/>
                <a:cs typeface="Open Sans"/>
                <a:sym typeface="Open Sans"/>
              </a:rPr>
              <a:t>Je n’apprends pas en dormant mais je consolide ce que</a:t>
            </a:r>
          </a:p>
          <a:p>
            <a:pPr algn="l">
              <a:lnSpc>
                <a:spcPts val="1680"/>
              </a:lnSpc>
            </a:pPr>
            <a:r>
              <a:rPr lang="en-US" sz="1200">
                <a:solidFill>
                  <a:srgbClr val="000000"/>
                </a:solidFill>
                <a:latin typeface="Open Sans"/>
                <a:ea typeface="Open Sans"/>
                <a:cs typeface="Open Sans"/>
                <a:sym typeface="Open Sans"/>
              </a:rPr>
              <a:t> je sais déjà !</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je préfère me coucher tard car l’hormone du sommeil (mélatonine) est secrétée plus tardivement : c’est normal à mon âge. C’est normal d’avoir du mal à être en forme le matin.</a:t>
            </a:r>
          </a:p>
        </p:txBody>
      </p:sp>
      <p:sp>
        <p:nvSpPr>
          <p:cNvPr name="TextBox 19" id="19"/>
          <p:cNvSpPr txBox="true"/>
          <p:nvPr/>
        </p:nvSpPr>
        <p:spPr>
          <a:xfrm rot="0">
            <a:off x="202623" y="4670676"/>
            <a:ext cx="1933360" cy="2084069"/>
          </a:xfrm>
          <a:prstGeom prst="rect">
            <a:avLst/>
          </a:prstGeom>
        </p:spPr>
        <p:txBody>
          <a:bodyPr anchor="t" rtlCol="false" tIns="0" lIns="0" bIns="0" rIns="0">
            <a:spAutoFit/>
          </a:bodyPr>
          <a:lstStyle/>
          <a:p>
            <a:pPr algn="l" marL="259085" indent="-129542" lvl="1">
              <a:lnSpc>
                <a:spcPts val="1680"/>
              </a:lnSpc>
              <a:buFont typeface="Arial"/>
              <a:buChar char="•"/>
            </a:pPr>
            <a:r>
              <a:rPr lang="en-US" sz="1200">
                <a:solidFill>
                  <a:srgbClr val="000000"/>
                </a:solidFill>
                <a:latin typeface="Open Sans"/>
                <a:ea typeface="Open Sans"/>
                <a:cs typeface="Open Sans"/>
                <a:sym typeface="Open Sans"/>
              </a:rPr>
              <a:t>la lumière bleue des </a:t>
            </a:r>
          </a:p>
          <a:p>
            <a:pPr algn="l">
              <a:lnSpc>
                <a:spcPts val="1680"/>
              </a:lnSpc>
            </a:pPr>
            <a:r>
              <a:rPr lang="en-US" sz="1200">
                <a:solidFill>
                  <a:srgbClr val="000000"/>
                </a:solidFill>
                <a:latin typeface="Open Sans"/>
                <a:ea typeface="Open Sans"/>
                <a:cs typeface="Open Sans"/>
                <a:sym typeface="Open Sans"/>
              </a:rPr>
              <a:t>écrans bloque la sécrétion</a:t>
            </a:r>
          </a:p>
          <a:p>
            <a:pPr algn="l">
              <a:lnSpc>
                <a:spcPts val="1680"/>
              </a:lnSpc>
            </a:pPr>
            <a:r>
              <a:rPr lang="en-US" sz="1200">
                <a:solidFill>
                  <a:srgbClr val="000000"/>
                </a:solidFill>
                <a:latin typeface="Open Sans"/>
                <a:ea typeface="Open Sans"/>
                <a:cs typeface="Open Sans"/>
                <a:sym typeface="Open Sans"/>
              </a:rPr>
              <a:t> de la mélatonine. </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les réseaux sociaux sont programmés pour que tu y restes.</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Profite-en si ca te détend ; mais résiste au scrolling au bout de 30 minutes.</a:t>
            </a:r>
          </a:p>
        </p:txBody>
      </p:sp>
      <p:sp>
        <p:nvSpPr>
          <p:cNvPr name="TextBox 20" id="20"/>
          <p:cNvSpPr txBox="true"/>
          <p:nvPr/>
        </p:nvSpPr>
        <p:spPr>
          <a:xfrm rot="0">
            <a:off x="3780000" y="6144134"/>
            <a:ext cx="3429057" cy="15906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Une alimentation régulière</a:t>
            </a:r>
          </a:p>
          <a:p>
            <a:pPr algn="l">
              <a:lnSpc>
                <a:spcPts val="2100"/>
              </a:lnSpc>
            </a:pPr>
            <a:r>
              <a:rPr lang="en-US" sz="1500">
                <a:solidFill>
                  <a:srgbClr val="000000"/>
                </a:solidFill>
                <a:latin typeface="Open Sans"/>
                <a:ea typeface="Open Sans"/>
                <a:cs typeface="Open Sans"/>
                <a:sym typeface="Open Sans"/>
              </a:rPr>
              <a:t>et équilibrée permet </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le bon fonctionnement de mes cellules</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d’être en bonne forme mentale et physique.</a:t>
            </a:r>
          </a:p>
        </p:txBody>
      </p:sp>
      <p:grpSp>
        <p:nvGrpSpPr>
          <p:cNvPr name="Group 21" id="21"/>
          <p:cNvGrpSpPr/>
          <p:nvPr/>
        </p:nvGrpSpPr>
        <p:grpSpPr>
          <a:xfrm rot="0">
            <a:off x="221323" y="7901964"/>
            <a:ext cx="1713524" cy="2451089"/>
            <a:chOff x="0" y="0"/>
            <a:chExt cx="649748" cy="929424"/>
          </a:xfrm>
        </p:grpSpPr>
        <p:sp>
          <p:nvSpPr>
            <p:cNvPr name="Freeform 22" id="22"/>
            <p:cNvSpPr/>
            <p:nvPr/>
          </p:nvSpPr>
          <p:spPr>
            <a:xfrm flipH="false" flipV="false" rot="0">
              <a:off x="0" y="0"/>
              <a:ext cx="649748" cy="929424"/>
            </a:xfrm>
            <a:custGeom>
              <a:avLst/>
              <a:gdLst/>
              <a:ahLst/>
              <a:cxnLst/>
              <a:rect r="r" b="b" t="t" l="l"/>
              <a:pathLst>
                <a:path h="929424" w="649748">
                  <a:moveTo>
                    <a:pt x="0" y="0"/>
                  </a:moveTo>
                  <a:lnTo>
                    <a:pt x="649748" y="0"/>
                  </a:lnTo>
                  <a:lnTo>
                    <a:pt x="649748" y="929424"/>
                  </a:lnTo>
                  <a:lnTo>
                    <a:pt x="0" y="929424"/>
                  </a:lnTo>
                  <a:close/>
                </a:path>
              </a:pathLst>
            </a:custGeom>
            <a:solidFill>
              <a:srgbClr val="FDEAEB"/>
            </a:solidFill>
          </p:spPr>
        </p:sp>
        <p:sp>
          <p:nvSpPr>
            <p:cNvPr name="TextBox 23" id="23"/>
            <p:cNvSpPr txBox="true"/>
            <p:nvPr/>
          </p:nvSpPr>
          <p:spPr>
            <a:xfrm>
              <a:off x="0" y="-28575"/>
              <a:ext cx="649748" cy="957999"/>
            </a:xfrm>
            <a:prstGeom prst="rect">
              <a:avLst/>
            </a:prstGeom>
          </p:spPr>
          <p:txBody>
            <a:bodyPr anchor="ctr" rtlCol="false" tIns="50800" lIns="50800" bIns="50800" rIns="50800"/>
            <a:lstStyle/>
            <a:p>
              <a:pPr algn="ctr">
                <a:lnSpc>
                  <a:spcPts val="1960"/>
                </a:lnSpc>
                <a:spcBef>
                  <a:spcPct val="0"/>
                </a:spcBef>
              </a:pPr>
            </a:p>
          </p:txBody>
        </p:sp>
      </p:grpSp>
      <p:sp>
        <p:nvSpPr>
          <p:cNvPr name="TextBox 24" id="24"/>
          <p:cNvSpPr txBox="true"/>
          <p:nvPr/>
        </p:nvSpPr>
        <p:spPr>
          <a:xfrm rot="0">
            <a:off x="286674" y="8127284"/>
            <a:ext cx="1933360" cy="1874519"/>
          </a:xfrm>
          <a:prstGeom prst="rect">
            <a:avLst/>
          </a:prstGeom>
        </p:spPr>
        <p:txBody>
          <a:bodyPr anchor="t" rtlCol="false" tIns="0" lIns="0" bIns="0" rIns="0">
            <a:spAutoFit/>
          </a:bodyPr>
          <a:lstStyle/>
          <a:p>
            <a:pPr algn="l" marL="259085" indent="-129542" lvl="1">
              <a:lnSpc>
                <a:spcPts val="1680"/>
              </a:lnSpc>
              <a:buFont typeface="Arial"/>
              <a:buChar char="•"/>
            </a:pPr>
            <a:r>
              <a:rPr lang="en-US" sz="1200">
                <a:solidFill>
                  <a:srgbClr val="000000"/>
                </a:solidFill>
                <a:latin typeface="Open Sans"/>
                <a:ea typeface="Open Sans"/>
                <a:cs typeface="Open Sans"/>
                <a:sym typeface="Open Sans"/>
              </a:rPr>
              <a:t>Sucre = plaisir immédiat</a:t>
            </a:r>
          </a:p>
          <a:p>
            <a:pPr algn="l">
              <a:lnSpc>
                <a:spcPts val="1680"/>
              </a:lnSpc>
            </a:pPr>
            <a:r>
              <a:rPr lang="en-US" sz="1200">
                <a:solidFill>
                  <a:srgbClr val="000000"/>
                </a:solidFill>
                <a:latin typeface="Open Sans"/>
                <a:ea typeface="Open Sans"/>
                <a:cs typeface="Open Sans"/>
                <a:sym typeface="Open Sans"/>
              </a:rPr>
              <a:t>MAIS Trop de sucre = </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nuit au bon fonctionnement </a:t>
            </a:r>
          </a:p>
          <a:p>
            <a:pPr algn="l">
              <a:lnSpc>
                <a:spcPts val="1680"/>
              </a:lnSpc>
            </a:pPr>
            <a:r>
              <a:rPr lang="en-US" sz="1200">
                <a:solidFill>
                  <a:srgbClr val="000000"/>
                </a:solidFill>
                <a:latin typeface="Open Sans"/>
                <a:ea typeface="Open Sans"/>
                <a:cs typeface="Open Sans"/>
                <a:sym typeface="Open Sans"/>
              </a:rPr>
              <a:t>      des cellules</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nuit à la santé</a:t>
            </a:r>
          </a:p>
          <a:p>
            <a:pPr algn="l">
              <a:lnSpc>
                <a:spcPts val="1680"/>
              </a:lnSpc>
            </a:pPr>
            <a:r>
              <a:rPr lang="en-US" sz="1200">
                <a:solidFill>
                  <a:srgbClr val="000000"/>
                </a:solidFill>
                <a:latin typeface="Open Sans"/>
                <a:ea typeface="Open Sans"/>
                <a:cs typeface="Open Sans"/>
                <a:sym typeface="Open Sans"/>
              </a:rPr>
              <a:t>      mentale e</a:t>
            </a:r>
            <a:r>
              <a:rPr lang="en-US" sz="1200">
                <a:solidFill>
                  <a:srgbClr val="000000"/>
                </a:solidFill>
                <a:latin typeface="Open Sans"/>
                <a:ea typeface="Open Sans"/>
                <a:cs typeface="Open Sans"/>
                <a:sym typeface="Open Sans"/>
              </a:rPr>
              <a:t>t</a:t>
            </a:r>
          </a:p>
          <a:p>
            <a:pPr algn="l">
              <a:lnSpc>
                <a:spcPts val="1680"/>
              </a:lnSpc>
            </a:pPr>
            <a:r>
              <a:rPr lang="en-US" sz="1200">
                <a:solidFill>
                  <a:srgbClr val="000000"/>
                </a:solidFill>
                <a:latin typeface="Open Sans"/>
                <a:ea typeface="Open Sans"/>
                <a:cs typeface="Open Sans"/>
                <a:sym typeface="Open Sans"/>
              </a:rPr>
              <a:t>     physique</a:t>
            </a:r>
          </a:p>
        </p:txBody>
      </p:sp>
      <p:sp>
        <p:nvSpPr>
          <p:cNvPr name="TextBox 25" id="25"/>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5" id="5"/>
          <p:cNvSpPr/>
          <p:nvPr/>
        </p:nvSpPr>
        <p:spPr>
          <a:xfrm flipH="false" flipV="false" rot="5400000">
            <a:off x="-789026" y="5211834"/>
            <a:ext cx="7006008" cy="1155991"/>
          </a:xfrm>
          <a:custGeom>
            <a:avLst/>
            <a:gdLst/>
            <a:ahLst/>
            <a:cxnLst/>
            <a:rect r="r" b="b" t="t" l="l"/>
            <a:pathLst>
              <a:path h="1155991" w="7006008">
                <a:moveTo>
                  <a:pt x="0" y="0"/>
                </a:moveTo>
                <a:lnTo>
                  <a:pt x="7006009" y="0"/>
                </a:lnTo>
                <a:lnTo>
                  <a:pt x="7006009" y="1155992"/>
                </a:lnTo>
                <a:lnTo>
                  <a:pt x="0" y="115599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2799070" y="3863230"/>
            <a:ext cx="4567791" cy="1439905"/>
            <a:chOff x="0" y="0"/>
            <a:chExt cx="1732052" cy="545995"/>
          </a:xfrm>
        </p:grpSpPr>
        <p:sp>
          <p:nvSpPr>
            <p:cNvPr name="Freeform 7" id="7"/>
            <p:cNvSpPr/>
            <p:nvPr/>
          </p:nvSpPr>
          <p:spPr>
            <a:xfrm flipH="false" flipV="false" rot="0">
              <a:off x="0" y="0"/>
              <a:ext cx="1732052" cy="545995"/>
            </a:xfrm>
            <a:custGeom>
              <a:avLst/>
              <a:gdLst/>
              <a:ahLst/>
              <a:cxnLst/>
              <a:rect r="r" b="b" t="t" l="l"/>
              <a:pathLst>
                <a:path h="545995" w="1732052">
                  <a:moveTo>
                    <a:pt x="0" y="0"/>
                  </a:moveTo>
                  <a:lnTo>
                    <a:pt x="1732052" y="0"/>
                  </a:lnTo>
                  <a:lnTo>
                    <a:pt x="1732052" y="545995"/>
                  </a:lnTo>
                  <a:lnTo>
                    <a:pt x="0" y="545995"/>
                  </a:lnTo>
                  <a:close/>
                </a:path>
              </a:pathLst>
            </a:custGeom>
            <a:solidFill>
              <a:srgbClr val="FDEAEB"/>
            </a:solidFill>
          </p:spPr>
        </p:sp>
        <p:sp>
          <p:nvSpPr>
            <p:cNvPr name="TextBox 8" id="8"/>
            <p:cNvSpPr txBox="true"/>
            <p:nvPr/>
          </p:nvSpPr>
          <p:spPr>
            <a:xfrm>
              <a:off x="0" y="-28575"/>
              <a:ext cx="1732052" cy="574570"/>
            </a:xfrm>
            <a:prstGeom prst="rect">
              <a:avLst/>
            </a:prstGeom>
          </p:spPr>
          <p:txBody>
            <a:bodyPr anchor="ctr" rtlCol="false" tIns="50800" lIns="50800" bIns="50800" rIns="50800"/>
            <a:lstStyle/>
            <a:p>
              <a:pPr algn="ctr">
                <a:lnSpc>
                  <a:spcPts val="1960"/>
                </a:lnSpc>
                <a:spcBef>
                  <a:spcPct val="0"/>
                </a:spcBef>
              </a:pPr>
            </a:p>
          </p:txBody>
        </p:sp>
      </p:grpSp>
      <p:sp>
        <p:nvSpPr>
          <p:cNvPr name="Freeform 9" id="9"/>
          <p:cNvSpPr/>
          <p:nvPr/>
        </p:nvSpPr>
        <p:spPr>
          <a:xfrm flipH="false" flipV="false" rot="0">
            <a:off x="2135983" y="6239456"/>
            <a:ext cx="941691" cy="1030579"/>
          </a:xfrm>
          <a:custGeom>
            <a:avLst/>
            <a:gdLst/>
            <a:ahLst/>
            <a:cxnLst/>
            <a:rect r="r" b="b" t="t" l="l"/>
            <a:pathLst>
              <a:path h="1030579" w="941691">
                <a:moveTo>
                  <a:pt x="0" y="0"/>
                </a:moveTo>
                <a:lnTo>
                  <a:pt x="941691" y="0"/>
                </a:lnTo>
                <a:lnTo>
                  <a:pt x="941691" y="1030578"/>
                </a:lnTo>
                <a:lnTo>
                  <a:pt x="0" y="1030578"/>
                </a:lnTo>
                <a:lnTo>
                  <a:pt x="0" y="0"/>
                </a:lnTo>
                <a:close/>
              </a:path>
            </a:pathLst>
          </a:custGeom>
          <a:blipFill>
            <a:blip r:embed="rId4"/>
            <a:stretch>
              <a:fillRect l="0" t="0" r="0" b="0"/>
            </a:stretch>
          </a:blipFill>
        </p:spPr>
      </p:sp>
      <p:grpSp>
        <p:nvGrpSpPr>
          <p:cNvPr name="Group 10" id="10"/>
          <p:cNvGrpSpPr/>
          <p:nvPr/>
        </p:nvGrpSpPr>
        <p:grpSpPr>
          <a:xfrm rot="0">
            <a:off x="202623" y="4583183"/>
            <a:ext cx="1933360" cy="2237226"/>
            <a:chOff x="0" y="0"/>
            <a:chExt cx="733107" cy="848330"/>
          </a:xfrm>
        </p:grpSpPr>
        <p:sp>
          <p:nvSpPr>
            <p:cNvPr name="Freeform 11" id="11"/>
            <p:cNvSpPr/>
            <p:nvPr/>
          </p:nvSpPr>
          <p:spPr>
            <a:xfrm flipH="false" flipV="false" rot="0">
              <a:off x="0" y="0"/>
              <a:ext cx="733107" cy="848330"/>
            </a:xfrm>
            <a:custGeom>
              <a:avLst/>
              <a:gdLst/>
              <a:ahLst/>
              <a:cxnLst/>
              <a:rect r="r" b="b" t="t" l="l"/>
              <a:pathLst>
                <a:path h="848330" w="733107">
                  <a:moveTo>
                    <a:pt x="0" y="0"/>
                  </a:moveTo>
                  <a:lnTo>
                    <a:pt x="733107" y="0"/>
                  </a:lnTo>
                  <a:lnTo>
                    <a:pt x="733107" y="848330"/>
                  </a:lnTo>
                  <a:lnTo>
                    <a:pt x="0" y="848330"/>
                  </a:lnTo>
                  <a:close/>
                </a:path>
              </a:pathLst>
            </a:custGeom>
            <a:solidFill>
              <a:srgbClr val="FDEAEB"/>
            </a:solidFill>
          </p:spPr>
        </p:sp>
        <p:sp>
          <p:nvSpPr>
            <p:cNvPr name="TextBox 12" id="12"/>
            <p:cNvSpPr txBox="true"/>
            <p:nvPr/>
          </p:nvSpPr>
          <p:spPr>
            <a:xfrm>
              <a:off x="0" y="-28575"/>
              <a:ext cx="733107" cy="876905"/>
            </a:xfrm>
            <a:prstGeom prst="rect">
              <a:avLst/>
            </a:prstGeom>
          </p:spPr>
          <p:txBody>
            <a:bodyPr anchor="ctr" rtlCol="false" tIns="50800" lIns="50800" bIns="50800" rIns="50800"/>
            <a:lstStyle/>
            <a:p>
              <a:pPr algn="ctr">
                <a:lnSpc>
                  <a:spcPts val="1960"/>
                </a:lnSpc>
                <a:spcBef>
                  <a:spcPct val="0"/>
                </a:spcBef>
              </a:pPr>
            </a:p>
          </p:txBody>
        </p:sp>
      </p:grpSp>
      <p:grpSp>
        <p:nvGrpSpPr>
          <p:cNvPr name="Group 13" id="13"/>
          <p:cNvGrpSpPr/>
          <p:nvPr/>
        </p:nvGrpSpPr>
        <p:grpSpPr>
          <a:xfrm rot="0">
            <a:off x="221323" y="7901964"/>
            <a:ext cx="1767160" cy="2451089"/>
            <a:chOff x="0" y="0"/>
            <a:chExt cx="670086" cy="929424"/>
          </a:xfrm>
        </p:grpSpPr>
        <p:sp>
          <p:nvSpPr>
            <p:cNvPr name="Freeform 14" id="14"/>
            <p:cNvSpPr/>
            <p:nvPr/>
          </p:nvSpPr>
          <p:spPr>
            <a:xfrm flipH="false" flipV="false" rot="0">
              <a:off x="0" y="0"/>
              <a:ext cx="670086" cy="929424"/>
            </a:xfrm>
            <a:custGeom>
              <a:avLst/>
              <a:gdLst/>
              <a:ahLst/>
              <a:cxnLst/>
              <a:rect r="r" b="b" t="t" l="l"/>
              <a:pathLst>
                <a:path h="929424" w="670086">
                  <a:moveTo>
                    <a:pt x="0" y="0"/>
                  </a:moveTo>
                  <a:lnTo>
                    <a:pt x="670086" y="0"/>
                  </a:lnTo>
                  <a:lnTo>
                    <a:pt x="670086" y="929424"/>
                  </a:lnTo>
                  <a:lnTo>
                    <a:pt x="0" y="929424"/>
                  </a:lnTo>
                  <a:close/>
                </a:path>
              </a:pathLst>
            </a:custGeom>
            <a:solidFill>
              <a:srgbClr val="FDEAEB"/>
            </a:solidFill>
          </p:spPr>
        </p:sp>
        <p:sp>
          <p:nvSpPr>
            <p:cNvPr name="TextBox 15" id="15"/>
            <p:cNvSpPr txBox="true"/>
            <p:nvPr/>
          </p:nvSpPr>
          <p:spPr>
            <a:xfrm>
              <a:off x="0" y="-28575"/>
              <a:ext cx="670086" cy="957999"/>
            </a:xfrm>
            <a:prstGeom prst="rect">
              <a:avLst/>
            </a:prstGeom>
          </p:spPr>
          <p:txBody>
            <a:bodyPr anchor="ctr" rtlCol="false" tIns="50800" lIns="50800" bIns="50800" rIns="50800"/>
            <a:lstStyle/>
            <a:p>
              <a:pPr algn="ctr">
                <a:lnSpc>
                  <a:spcPts val="1960"/>
                </a:lnSpc>
                <a:spcBef>
                  <a:spcPct val="0"/>
                </a:spcBef>
              </a:pPr>
            </a:p>
          </p:txBody>
        </p:sp>
      </p:grpSp>
      <p:sp>
        <p:nvSpPr>
          <p:cNvPr name="Freeform 16" id="16"/>
          <p:cNvSpPr/>
          <p:nvPr/>
        </p:nvSpPr>
        <p:spPr>
          <a:xfrm flipH="false" flipV="false" rot="0">
            <a:off x="443814" y="2210318"/>
            <a:ext cx="1776219" cy="2029965"/>
          </a:xfrm>
          <a:custGeom>
            <a:avLst/>
            <a:gdLst/>
            <a:ahLst/>
            <a:cxnLst/>
            <a:rect r="r" b="b" t="t" l="l"/>
            <a:pathLst>
              <a:path h="2029965" w="1776219">
                <a:moveTo>
                  <a:pt x="0" y="0"/>
                </a:moveTo>
                <a:lnTo>
                  <a:pt x="1776219" y="0"/>
                </a:lnTo>
                <a:lnTo>
                  <a:pt x="1776219" y="2029965"/>
                </a:lnTo>
                <a:lnTo>
                  <a:pt x="0" y="202996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7" id="17"/>
          <p:cNvSpPr/>
          <p:nvPr/>
        </p:nvSpPr>
        <p:spPr>
          <a:xfrm flipH="false" flipV="false" rot="0">
            <a:off x="4358096" y="7901964"/>
            <a:ext cx="2385687" cy="2361830"/>
          </a:xfrm>
          <a:custGeom>
            <a:avLst/>
            <a:gdLst/>
            <a:ahLst/>
            <a:cxnLst/>
            <a:rect r="r" b="b" t="t" l="l"/>
            <a:pathLst>
              <a:path h="2361830" w="2385687">
                <a:moveTo>
                  <a:pt x="0" y="0"/>
                </a:moveTo>
                <a:lnTo>
                  <a:pt x="2385687" y="0"/>
                </a:lnTo>
                <a:lnTo>
                  <a:pt x="2385687" y="2361830"/>
                </a:lnTo>
                <a:lnTo>
                  <a:pt x="0" y="236183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8" id="18"/>
          <p:cNvSpPr/>
          <p:nvPr/>
        </p:nvSpPr>
        <p:spPr>
          <a:xfrm flipH="false" flipV="false" rot="0">
            <a:off x="1331924" y="9913630"/>
            <a:ext cx="425732" cy="350164"/>
          </a:xfrm>
          <a:custGeom>
            <a:avLst/>
            <a:gdLst/>
            <a:ahLst/>
            <a:cxnLst/>
            <a:rect r="r" b="b" t="t" l="l"/>
            <a:pathLst>
              <a:path h="350164" w="425732">
                <a:moveTo>
                  <a:pt x="0" y="0"/>
                </a:moveTo>
                <a:lnTo>
                  <a:pt x="425732" y="0"/>
                </a:lnTo>
                <a:lnTo>
                  <a:pt x="425732" y="350164"/>
                </a:lnTo>
                <a:lnTo>
                  <a:pt x="0" y="35016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9" id="19"/>
          <p:cNvSpPr txBox="true"/>
          <p:nvPr/>
        </p:nvSpPr>
        <p:spPr>
          <a:xfrm rot="0">
            <a:off x="816217" y="786937"/>
            <a:ext cx="5927566"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Prendre soin de mon cerveau</a:t>
            </a:r>
          </a:p>
        </p:txBody>
      </p:sp>
      <p:sp>
        <p:nvSpPr>
          <p:cNvPr name="TextBox 20" id="20"/>
          <p:cNvSpPr txBox="true"/>
          <p:nvPr/>
        </p:nvSpPr>
        <p:spPr>
          <a:xfrm rot="0">
            <a:off x="202623" y="4670676"/>
            <a:ext cx="1933360" cy="2084069"/>
          </a:xfrm>
          <a:prstGeom prst="rect">
            <a:avLst/>
          </a:prstGeom>
        </p:spPr>
        <p:txBody>
          <a:bodyPr anchor="t" rtlCol="false" tIns="0" lIns="0" bIns="0" rIns="0">
            <a:spAutoFit/>
          </a:bodyPr>
          <a:lstStyle/>
          <a:p>
            <a:pPr algn="l" marL="259085" indent="-129542" lvl="1">
              <a:lnSpc>
                <a:spcPts val="1680"/>
              </a:lnSpc>
              <a:buFont typeface="Arial"/>
              <a:buChar char="•"/>
            </a:pPr>
            <a:r>
              <a:rPr lang="en-US" sz="1200">
                <a:solidFill>
                  <a:srgbClr val="000000"/>
                </a:solidFill>
                <a:latin typeface="Open Sans"/>
                <a:ea typeface="Open Sans"/>
                <a:cs typeface="Open Sans"/>
                <a:sym typeface="Open Sans"/>
              </a:rPr>
              <a:t>Les écrans demandent</a:t>
            </a:r>
          </a:p>
          <a:p>
            <a:pPr algn="l">
              <a:lnSpc>
                <a:spcPts val="1680"/>
              </a:lnSpc>
            </a:pPr>
            <a:r>
              <a:rPr lang="en-US" sz="1200">
                <a:solidFill>
                  <a:srgbClr val="000000"/>
                </a:solidFill>
                <a:latin typeface="Open Sans"/>
                <a:ea typeface="Open Sans"/>
                <a:cs typeface="Open Sans"/>
                <a:sym typeface="Open Sans"/>
              </a:rPr>
              <a:t>à mon cerveau une énergie attentionnelle.</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Quand j’arrête, il m’est</a:t>
            </a:r>
          </a:p>
          <a:p>
            <a:pPr algn="l">
              <a:lnSpc>
                <a:spcPts val="1680"/>
              </a:lnSpc>
            </a:pPr>
            <a:r>
              <a:rPr lang="en-US" sz="1200">
                <a:solidFill>
                  <a:srgbClr val="000000"/>
                </a:solidFill>
                <a:latin typeface="Open Sans"/>
                <a:ea typeface="Open Sans"/>
                <a:cs typeface="Open Sans"/>
                <a:sym typeface="Open Sans"/>
              </a:rPr>
              <a:t>plus difficile de me concentrer.</a:t>
            </a:r>
          </a:p>
          <a:p>
            <a:pPr algn="l">
              <a:lnSpc>
                <a:spcPts val="1680"/>
              </a:lnSpc>
            </a:pPr>
          </a:p>
          <a:p>
            <a:pPr algn="l">
              <a:lnSpc>
                <a:spcPts val="1680"/>
              </a:lnSpc>
            </a:pPr>
            <a:r>
              <a:rPr lang="en-US" sz="1200">
                <a:solidFill>
                  <a:srgbClr val="000000"/>
                </a:solidFill>
                <a:latin typeface="Open Sans"/>
                <a:ea typeface="Open Sans"/>
                <a:cs typeface="Open Sans"/>
                <a:sym typeface="Open Sans"/>
              </a:rPr>
              <a:t>= J’essaie de garder mes réserves d’attention pour les études ou le sport.</a:t>
            </a:r>
          </a:p>
        </p:txBody>
      </p:sp>
      <p:sp>
        <p:nvSpPr>
          <p:cNvPr name="TextBox 21" id="21"/>
          <p:cNvSpPr txBox="true"/>
          <p:nvPr/>
        </p:nvSpPr>
        <p:spPr>
          <a:xfrm rot="0">
            <a:off x="3368437" y="2181743"/>
            <a:ext cx="3429057" cy="132778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Bouger, pratiquer une activité physique ou sportive de façon régulière permet de secréter</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 des hormones du bien-être</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de l’oxygène</a:t>
            </a:r>
          </a:p>
        </p:txBody>
      </p:sp>
      <p:sp>
        <p:nvSpPr>
          <p:cNvPr name="TextBox 22" id="22"/>
          <p:cNvSpPr txBox="true"/>
          <p:nvPr/>
        </p:nvSpPr>
        <p:spPr>
          <a:xfrm rot="0">
            <a:off x="2957659" y="4027740"/>
            <a:ext cx="4251398" cy="1036319"/>
          </a:xfrm>
          <a:prstGeom prst="rect">
            <a:avLst/>
          </a:prstGeom>
        </p:spPr>
        <p:txBody>
          <a:bodyPr anchor="t" rtlCol="false" tIns="0" lIns="0" bIns="0" rIns="0">
            <a:spAutoFit/>
          </a:bodyPr>
          <a:lstStyle/>
          <a:p>
            <a:pPr algn="l">
              <a:lnSpc>
                <a:spcPts val="1680"/>
              </a:lnSpc>
            </a:pPr>
            <a:r>
              <a:rPr lang="en-US" sz="1200">
                <a:solidFill>
                  <a:srgbClr val="000000"/>
                </a:solidFill>
                <a:latin typeface="Open Sans"/>
                <a:ea typeface="Open Sans"/>
                <a:cs typeface="Open Sans"/>
                <a:sym typeface="Open Sans"/>
              </a:rPr>
              <a:t>Quand je m’active, </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je suis plus fatigué(e), je m’endors plus facilement, je consolide mieux ce que je sais déjà.</a:t>
            </a:r>
          </a:p>
          <a:p>
            <a:pPr algn="l" marL="259085" indent="-129542" lvl="1">
              <a:lnSpc>
                <a:spcPts val="1680"/>
              </a:lnSpc>
              <a:buFont typeface="Arial"/>
              <a:buChar char="•"/>
            </a:pPr>
            <a:r>
              <a:rPr lang="en-US" sz="1200">
                <a:solidFill>
                  <a:srgbClr val="000000"/>
                </a:solidFill>
                <a:latin typeface="Open Sans"/>
                <a:ea typeface="Open Sans"/>
                <a:cs typeface="Open Sans"/>
                <a:sym typeface="Open Sans"/>
              </a:rPr>
              <a:t>je mange mieux, mes cellules se renouvellent plus vite et je suis en meilleure forme.</a:t>
            </a:r>
          </a:p>
        </p:txBody>
      </p:sp>
      <p:sp>
        <p:nvSpPr>
          <p:cNvPr name="TextBox 23" id="23"/>
          <p:cNvSpPr txBox="true"/>
          <p:nvPr/>
        </p:nvSpPr>
        <p:spPr>
          <a:xfrm rot="0">
            <a:off x="3584269" y="6010784"/>
            <a:ext cx="3429057" cy="15906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Rencontrer des gens, être dans des cercles sociaux physiques permet de</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interconnecter plus de zones de mon cerveau</a:t>
            </a:r>
          </a:p>
          <a:p>
            <a:pPr algn="l" marL="323853" indent="-161927" lvl="1">
              <a:lnSpc>
                <a:spcPts val="2100"/>
              </a:lnSpc>
              <a:buFont typeface="Arial"/>
              <a:buChar char="•"/>
            </a:pPr>
            <a:r>
              <a:rPr lang="en-US" sz="1500">
                <a:solidFill>
                  <a:srgbClr val="000000"/>
                </a:solidFill>
                <a:latin typeface="Open Sans"/>
                <a:ea typeface="Open Sans"/>
                <a:cs typeface="Open Sans"/>
                <a:sym typeface="Open Sans"/>
              </a:rPr>
              <a:t>ressentir plus et mieux les émotions et les besoins des autres</a:t>
            </a:r>
          </a:p>
        </p:txBody>
      </p:sp>
      <p:sp>
        <p:nvSpPr>
          <p:cNvPr name="TextBox 24" id="24"/>
          <p:cNvSpPr txBox="true"/>
          <p:nvPr/>
        </p:nvSpPr>
        <p:spPr>
          <a:xfrm rot="0">
            <a:off x="305836" y="8061481"/>
            <a:ext cx="1598134" cy="1874519"/>
          </a:xfrm>
          <a:prstGeom prst="rect">
            <a:avLst/>
          </a:prstGeom>
        </p:spPr>
        <p:txBody>
          <a:bodyPr anchor="t" rtlCol="false" tIns="0" lIns="0" bIns="0" rIns="0">
            <a:spAutoFit/>
          </a:bodyPr>
          <a:lstStyle/>
          <a:p>
            <a:pPr algn="l" marL="259085" indent="-129542" lvl="1">
              <a:lnSpc>
                <a:spcPts val="1680"/>
              </a:lnSpc>
              <a:buFont typeface="Arial"/>
              <a:buChar char="•"/>
            </a:pPr>
            <a:r>
              <a:rPr lang="en-US" sz="1200">
                <a:solidFill>
                  <a:srgbClr val="000000"/>
                </a:solidFill>
                <a:latin typeface="Open Sans"/>
                <a:ea typeface="Open Sans"/>
                <a:cs typeface="Open Sans"/>
                <a:sym typeface="Open Sans"/>
              </a:rPr>
              <a:t>Les relations sociales numériques peuvent être bénéfiques Si mon besoin de connexion sociale physique est satisfait.</a:t>
            </a:r>
          </a:p>
        </p:txBody>
      </p:sp>
      <p:sp>
        <p:nvSpPr>
          <p:cNvPr name="TextBox 25" id="25"/>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56000" y="411414"/>
            <a:ext cx="6176873" cy="1346042"/>
            <a:chOff x="0" y="0"/>
            <a:chExt cx="2342196" cy="510403"/>
          </a:xfrm>
        </p:grpSpPr>
        <p:sp>
          <p:nvSpPr>
            <p:cNvPr name="Freeform 3" id="3"/>
            <p:cNvSpPr/>
            <p:nvPr/>
          </p:nvSpPr>
          <p:spPr>
            <a:xfrm flipH="false" flipV="false" rot="0">
              <a:off x="0" y="0"/>
              <a:ext cx="2342196" cy="510403"/>
            </a:xfrm>
            <a:custGeom>
              <a:avLst/>
              <a:gdLst/>
              <a:ahLst/>
              <a:cxnLst/>
              <a:rect r="r" b="b" t="t" l="l"/>
              <a:pathLst>
                <a:path h="510403" w="2342196">
                  <a:moveTo>
                    <a:pt x="0" y="0"/>
                  </a:moveTo>
                  <a:lnTo>
                    <a:pt x="2342196" y="0"/>
                  </a:lnTo>
                  <a:lnTo>
                    <a:pt x="2342196" y="510403"/>
                  </a:lnTo>
                  <a:lnTo>
                    <a:pt x="0" y="510403"/>
                  </a:lnTo>
                  <a:close/>
                </a:path>
              </a:pathLst>
            </a:custGeom>
            <a:solidFill>
              <a:srgbClr val="000000"/>
            </a:solidFill>
          </p:spPr>
        </p:sp>
        <p:sp>
          <p:nvSpPr>
            <p:cNvPr name="TextBox 4" id="4"/>
            <p:cNvSpPr txBox="true"/>
            <p:nvPr/>
          </p:nvSpPr>
          <p:spPr>
            <a:xfrm>
              <a:off x="0" y="-28575"/>
              <a:ext cx="2342196" cy="538978"/>
            </a:xfrm>
            <a:prstGeom prst="rect">
              <a:avLst/>
            </a:prstGeom>
          </p:spPr>
          <p:txBody>
            <a:bodyPr anchor="ctr" rtlCol="false" tIns="50800" lIns="50800" bIns="50800" rIns="50800"/>
            <a:lstStyle/>
            <a:p>
              <a:pPr algn="ctr">
                <a:lnSpc>
                  <a:spcPts val="1960"/>
                </a:lnSpc>
                <a:spcBef>
                  <a:spcPct val="0"/>
                </a:spcBef>
              </a:pPr>
            </a:p>
          </p:txBody>
        </p:sp>
      </p:grpSp>
      <p:sp>
        <p:nvSpPr>
          <p:cNvPr name="Freeform 5" id="5"/>
          <p:cNvSpPr/>
          <p:nvPr/>
        </p:nvSpPr>
        <p:spPr>
          <a:xfrm flipH="false" flipV="false" rot="0">
            <a:off x="756000" y="2453167"/>
            <a:ext cx="1551192" cy="1891698"/>
          </a:xfrm>
          <a:custGeom>
            <a:avLst/>
            <a:gdLst/>
            <a:ahLst/>
            <a:cxnLst/>
            <a:rect r="r" b="b" t="t" l="l"/>
            <a:pathLst>
              <a:path h="1891698" w="1551192">
                <a:moveTo>
                  <a:pt x="0" y="0"/>
                </a:moveTo>
                <a:lnTo>
                  <a:pt x="1551192" y="0"/>
                </a:lnTo>
                <a:lnTo>
                  <a:pt x="1551192" y="1891698"/>
                </a:lnTo>
                <a:lnTo>
                  <a:pt x="0" y="18916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756000" y="5166000"/>
            <a:ext cx="1929898" cy="1782743"/>
          </a:xfrm>
          <a:custGeom>
            <a:avLst/>
            <a:gdLst/>
            <a:ahLst/>
            <a:cxnLst/>
            <a:rect r="r" b="b" t="t" l="l"/>
            <a:pathLst>
              <a:path h="1782743" w="1929898">
                <a:moveTo>
                  <a:pt x="0" y="0"/>
                </a:moveTo>
                <a:lnTo>
                  <a:pt x="1929898" y="0"/>
                </a:lnTo>
                <a:lnTo>
                  <a:pt x="1929898" y="1782743"/>
                </a:lnTo>
                <a:lnTo>
                  <a:pt x="0" y="178274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18544" y="8072693"/>
            <a:ext cx="1804810" cy="1802554"/>
          </a:xfrm>
          <a:custGeom>
            <a:avLst/>
            <a:gdLst/>
            <a:ahLst/>
            <a:cxnLst/>
            <a:rect r="r" b="b" t="t" l="l"/>
            <a:pathLst>
              <a:path h="1802554" w="1804810">
                <a:moveTo>
                  <a:pt x="0" y="0"/>
                </a:moveTo>
                <a:lnTo>
                  <a:pt x="1804810" y="0"/>
                </a:lnTo>
                <a:lnTo>
                  <a:pt x="1804810" y="1802554"/>
                </a:lnTo>
                <a:lnTo>
                  <a:pt x="0" y="180255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2014382" y="786937"/>
            <a:ext cx="3531235" cy="537845"/>
          </a:xfrm>
          <a:prstGeom prst="rect">
            <a:avLst/>
          </a:prstGeom>
        </p:spPr>
        <p:txBody>
          <a:bodyPr anchor="t" rtlCol="false" tIns="0" lIns="0" bIns="0" rIns="0">
            <a:spAutoFit/>
          </a:bodyPr>
          <a:lstStyle/>
          <a:p>
            <a:pPr algn="ctr">
              <a:lnSpc>
                <a:spcPts val="4480"/>
              </a:lnSpc>
            </a:pPr>
            <a:r>
              <a:rPr lang="en-US" sz="3200" b="true">
                <a:solidFill>
                  <a:srgbClr val="FFFFFF"/>
                </a:solidFill>
                <a:latin typeface="Open Sans Bold"/>
                <a:ea typeface="Open Sans Bold"/>
                <a:cs typeface="Open Sans Bold"/>
                <a:sym typeface="Open Sans Bold"/>
              </a:rPr>
              <a:t>Un muscle fragile</a:t>
            </a:r>
          </a:p>
        </p:txBody>
      </p:sp>
      <p:sp>
        <p:nvSpPr>
          <p:cNvPr name="TextBox 9" id="9"/>
          <p:cNvSpPr txBox="true"/>
          <p:nvPr/>
        </p:nvSpPr>
        <p:spPr>
          <a:xfrm rot="0">
            <a:off x="2957659" y="2424592"/>
            <a:ext cx="3975214" cy="13239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La  dépression est  une maladie mentale très présente à l’adolescence, du fait des bouleversements en cours : ton système limbique peut avoir du mal à s’entendre avec d’autres zones. </a:t>
            </a:r>
          </a:p>
        </p:txBody>
      </p:sp>
      <p:sp>
        <p:nvSpPr>
          <p:cNvPr name="TextBox 10" id="10"/>
          <p:cNvSpPr txBox="true"/>
          <p:nvPr/>
        </p:nvSpPr>
        <p:spPr>
          <a:xfrm rot="0">
            <a:off x="2957659" y="5137425"/>
            <a:ext cx="3975214" cy="13239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Ton cerveau est très sensible au plaisir et à la récompense immédiate : tu peux avoir l’impression d’avoir, dans la tête, deux pilotes voulant aller dans des directions différentes.</a:t>
            </a:r>
          </a:p>
        </p:txBody>
      </p:sp>
      <p:sp>
        <p:nvSpPr>
          <p:cNvPr name="TextBox 11" id="11"/>
          <p:cNvSpPr txBox="true"/>
          <p:nvPr/>
        </p:nvSpPr>
        <p:spPr>
          <a:xfrm rot="0">
            <a:off x="2957659" y="7128150"/>
            <a:ext cx="3975214" cy="3190875"/>
          </a:xfrm>
          <a:prstGeom prst="rect">
            <a:avLst/>
          </a:prstGeom>
        </p:spPr>
        <p:txBody>
          <a:bodyPr anchor="t" rtlCol="false" tIns="0" lIns="0" bIns="0" rIns="0">
            <a:spAutoFit/>
          </a:bodyPr>
          <a:lstStyle/>
          <a:p>
            <a:pPr algn="l">
              <a:lnSpc>
                <a:spcPts val="2100"/>
              </a:lnSpc>
            </a:pPr>
            <a:r>
              <a:rPr lang="en-US" sz="1500">
                <a:solidFill>
                  <a:srgbClr val="000000"/>
                </a:solidFill>
                <a:latin typeface="Open Sans"/>
                <a:ea typeface="Open Sans"/>
                <a:cs typeface="Open Sans"/>
                <a:sym typeface="Open Sans"/>
              </a:rPr>
              <a:t>Des produits, des substances peuvent déstabiliser les équilibres des échanges chimiques de ton cerveau ; il est alors paumé et t’nvoie des signaux de manque.</a:t>
            </a:r>
          </a:p>
          <a:p>
            <a:pPr algn="l">
              <a:lnSpc>
                <a:spcPts val="2100"/>
              </a:lnSpc>
            </a:pPr>
            <a:r>
              <a:rPr lang="en-US" sz="1500">
                <a:solidFill>
                  <a:srgbClr val="000000"/>
                </a:solidFill>
                <a:latin typeface="Open Sans"/>
                <a:ea typeface="Open Sans"/>
                <a:cs typeface="Open Sans"/>
                <a:sym typeface="Open Sans"/>
              </a:rPr>
              <a:t>Le cerveau libère de la dopamine, une substance chimique liée au plaisir, qui créé une sensation temporaire  de soulagement ou de plaisir. Avec le temps, le cerveau s’habitue à ces niveaux élevés de dopamine, ce qui diminue le plaisir ressenti.....et pousse à consommer de plus en plus pour retrouver les mêmes sensations.</a:t>
            </a:r>
          </a:p>
        </p:txBody>
      </p:sp>
      <p:sp>
        <p:nvSpPr>
          <p:cNvPr name="TextBox 12" id="12"/>
          <p:cNvSpPr txBox="true"/>
          <p:nvPr/>
        </p:nvSpPr>
        <p:spPr>
          <a:xfrm rot="-5400000">
            <a:off x="6794180" y="597930"/>
            <a:ext cx="1291749" cy="95890"/>
          </a:xfrm>
          <a:prstGeom prst="rect">
            <a:avLst/>
          </a:prstGeom>
        </p:spPr>
        <p:txBody>
          <a:bodyPr anchor="t" rtlCol="false" tIns="0" lIns="0" bIns="0" rIns="0">
            <a:spAutoFit/>
          </a:bodyPr>
          <a:lstStyle/>
          <a:p>
            <a:pPr algn="ctr">
              <a:lnSpc>
                <a:spcPts val="840"/>
              </a:lnSpc>
            </a:pPr>
            <a:r>
              <a:rPr lang="en-US" sz="600">
                <a:solidFill>
                  <a:srgbClr val="000000"/>
                </a:solidFill>
                <a:latin typeface="Open Sans"/>
                <a:ea typeface="Open Sans"/>
                <a:cs typeface="Open Sans"/>
                <a:sym typeface="Open Sans"/>
              </a:rPr>
              <a:t>LA de Mirande. 06-2025.</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DAGqCP-1KDY</dc:identifier>
  <dcterms:modified xsi:type="dcterms:W3CDTF">2011-08-01T06:04:30Z</dcterms:modified>
  <cp:revision>1</cp:revision>
  <dc:title>Mon cerveau d'ado_</dc:title>
</cp:coreProperties>
</file>